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12192000"/>
  <p:notesSz cx="6858000" cy="9144000"/>
  <p:embeddedFontLst>
    <p:embeddedFont>
      <p:font typeface="Roboto"/>
      <p:regular r:id="rId66"/>
      <p:bold r:id="rId67"/>
      <p:italic r:id="rId68"/>
      <p:boldItalic r:id="rId69"/>
    </p:embeddedFont>
    <p:embeddedFont>
      <p:font typeface="Quattrocen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74" roundtripDataSignature="AMtx7mj2hFdJOKPM5NNMjgjPWa3Dmzsb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470f59a61_0_3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1470f59a61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470f59a61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1470f59a61_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2c730af4f_0_4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12c730af4f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2c730af4f_0_4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914400" rtl="0" algn="l">
              <a:lnSpc>
                <a:spcPct val="115000"/>
              </a:lnSpc>
              <a:spcBef>
                <a:spcPts val="700"/>
              </a:spcBef>
              <a:spcAft>
                <a:spcPts val="0"/>
              </a:spcAft>
              <a:buNone/>
            </a:pPr>
            <a:r>
              <a:t/>
            </a:r>
            <a:endParaRPr sz="1350">
              <a:solidFill>
                <a:srgbClr val="1B1B1B"/>
              </a:solidFill>
              <a:highlight>
                <a:srgbClr val="FFFFFF"/>
              </a:highlight>
              <a:latin typeface="Arial"/>
              <a:ea typeface="Arial"/>
              <a:cs typeface="Arial"/>
              <a:sym typeface="Arial"/>
            </a:endParaRPr>
          </a:p>
          <a:p>
            <a:pPr indent="0" lvl="0" marL="0" rtl="0" algn="l">
              <a:lnSpc>
                <a:spcPct val="100000"/>
              </a:lnSpc>
              <a:spcBef>
                <a:spcPts val="700"/>
              </a:spcBef>
              <a:spcAft>
                <a:spcPts val="0"/>
              </a:spcAft>
              <a:buSzPts val="1400"/>
              <a:buNone/>
            </a:pPr>
            <a:r>
              <a:t/>
            </a:r>
            <a:endParaRPr/>
          </a:p>
        </p:txBody>
      </p:sp>
      <p:sp>
        <p:nvSpPr>
          <p:cNvPr id="197" name="Google Shape;197;g112c730af4f_0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470f59a61_0_4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1470f59a61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470f59a61_0_4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1470f59a61_0_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470f59a61_0_4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1470f59a61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470f59a61_0_4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1470f59a61_0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470f59a61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1470f59a61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470f59a61_0_4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1470f59a61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470f59a6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1470f59a6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470f59a61_0_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1470f59a61_0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70f59a61_0_4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1470f59a61_0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470f59a61_0_4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1470f59a61_0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470f59a61_0_5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1470f59a61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70f59a61_0_5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470f59a61_0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470f59a61_0_5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1470f59a61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470f59a61_0_5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11470f59a61_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470f59a61_0_6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1470f59a61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470f59a61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1470f59a61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470f59a61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11470f59a61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2c730af4f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12c730af4f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2c730af4f_0_4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12c730af4f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470f59a61_0_6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1470f59a61_0_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470f59a61_0_6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11470f59a61_0_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470f59a61_0_6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11470f59a61_0_6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5edf558da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115edf558d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5edf558da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15edf558d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5edf558d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115edf558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5edf558d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15edf558d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5edf558da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15edf558d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5edf558da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115edf558d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2c730af4f_0_3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12c730af4f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5edf558da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15edf558d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5edf558da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15edf558d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5edf558da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15edf558d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3204b73d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113204b73d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3204b73d8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914400" rtl="0" algn="l">
              <a:lnSpc>
                <a:spcPct val="115000"/>
              </a:lnSpc>
              <a:spcBef>
                <a:spcPts val="700"/>
              </a:spcBef>
              <a:spcAft>
                <a:spcPts val="0"/>
              </a:spcAft>
              <a:buNone/>
            </a:pPr>
            <a:r>
              <a:t/>
            </a:r>
            <a:endParaRPr sz="1350">
              <a:solidFill>
                <a:srgbClr val="1B1B1B"/>
              </a:solidFill>
              <a:highlight>
                <a:srgbClr val="FFFFFF"/>
              </a:highlight>
              <a:latin typeface="Arial"/>
              <a:ea typeface="Arial"/>
              <a:cs typeface="Arial"/>
              <a:sym typeface="Arial"/>
            </a:endParaRPr>
          </a:p>
          <a:p>
            <a:pPr indent="0" lvl="0" marL="0" rtl="0" algn="l">
              <a:lnSpc>
                <a:spcPct val="100000"/>
              </a:lnSpc>
              <a:spcBef>
                <a:spcPts val="700"/>
              </a:spcBef>
              <a:spcAft>
                <a:spcPts val="0"/>
              </a:spcAft>
              <a:buSzPts val="1400"/>
              <a:buNone/>
            </a:pPr>
            <a:r>
              <a:t/>
            </a:r>
            <a:endParaRPr/>
          </a:p>
        </p:txBody>
      </p:sp>
      <p:sp>
        <p:nvSpPr>
          <p:cNvPr id="418" name="Google Shape;418;g113204b73d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5edf558da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115edf558da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5edf558da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15edf558da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970c16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16970c167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5edf558da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15edf558da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5edf558da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15edf558d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470f59a61_0_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1470f59a61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edf558da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115edf558da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5edf558da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15edf558da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6970c16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16970c167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6970c1675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16970c167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6970c1675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16970c167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6970c1675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6970c1675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5edf558da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15edf558da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5edf558da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15edf558da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3204b73d8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113204b73d8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470f59a61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11470f59a61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470f59a61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1470f59a61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470f59a61_0_3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1470f59a61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470f59a61_0_4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1470f59a61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470f59a61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1470f59a61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FF9900"/>
              </a:buClr>
              <a:buSzPts val="3200"/>
              <a:buFont typeface="Quattrocento Sans"/>
              <a:buNone/>
            </a:pPr>
            <a:r>
              <a:rPr b="1" lang="en-US" sz="3200" cap="small">
                <a:solidFill>
                  <a:srgbClr val="FF9900"/>
                </a:solidFill>
                <a:latin typeface="Quattrocento Sans"/>
                <a:ea typeface="Quattrocento Sans"/>
                <a:cs typeface="Quattrocento Sans"/>
                <a:sym typeface="Quattrocento Sans"/>
              </a:rPr>
              <a:t>Click to edit Master title style</a:t>
            </a:r>
            <a:endParaRPr b="1" sz="3200" cap="small">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Quattrocento Sans"/>
                <a:ea typeface="Quattrocento Sans"/>
                <a:cs typeface="Quattrocento Sans"/>
                <a:sym typeface="Quattrocento Sans"/>
              </a:defRPr>
            </a:lvl1pPr>
            <a:lvl2pPr indent="0" lvl="1" marL="0" algn="r">
              <a:spcBef>
                <a:spcPts val="0"/>
              </a:spcBef>
              <a:buNone/>
              <a:defRPr sz="1200">
                <a:solidFill>
                  <a:schemeClr val="lt1"/>
                </a:solidFill>
                <a:latin typeface="Quattrocento Sans"/>
                <a:ea typeface="Quattrocento Sans"/>
                <a:cs typeface="Quattrocento Sans"/>
                <a:sym typeface="Quattrocento Sans"/>
              </a:defRPr>
            </a:lvl2pPr>
            <a:lvl3pPr indent="0" lvl="2" marL="0" algn="r">
              <a:spcBef>
                <a:spcPts val="0"/>
              </a:spcBef>
              <a:buNone/>
              <a:defRPr sz="1200">
                <a:solidFill>
                  <a:schemeClr val="lt1"/>
                </a:solidFill>
                <a:latin typeface="Quattrocento Sans"/>
                <a:ea typeface="Quattrocento Sans"/>
                <a:cs typeface="Quattrocento Sans"/>
                <a:sym typeface="Quattrocento Sans"/>
              </a:defRPr>
            </a:lvl3pPr>
            <a:lvl4pPr indent="0" lvl="3" marL="0" algn="r">
              <a:spcBef>
                <a:spcPts val="0"/>
              </a:spcBef>
              <a:buNone/>
              <a:defRPr sz="1200">
                <a:solidFill>
                  <a:schemeClr val="lt1"/>
                </a:solidFill>
                <a:latin typeface="Quattrocento Sans"/>
                <a:ea typeface="Quattrocento Sans"/>
                <a:cs typeface="Quattrocento Sans"/>
                <a:sym typeface="Quattrocento Sans"/>
              </a:defRPr>
            </a:lvl4pPr>
            <a:lvl5pPr indent="0" lvl="4" marL="0" algn="r">
              <a:spcBef>
                <a:spcPts val="0"/>
              </a:spcBef>
              <a:buNone/>
              <a:defRPr sz="1200">
                <a:solidFill>
                  <a:schemeClr val="lt1"/>
                </a:solidFill>
                <a:latin typeface="Quattrocento Sans"/>
                <a:ea typeface="Quattrocento Sans"/>
                <a:cs typeface="Quattrocento Sans"/>
                <a:sym typeface="Quattrocento Sans"/>
              </a:defRPr>
            </a:lvl5pPr>
            <a:lvl6pPr indent="0" lvl="5" marL="0" algn="r">
              <a:spcBef>
                <a:spcPts val="0"/>
              </a:spcBef>
              <a:buNone/>
              <a:defRPr sz="1200">
                <a:solidFill>
                  <a:schemeClr val="lt1"/>
                </a:solidFill>
                <a:latin typeface="Quattrocento Sans"/>
                <a:ea typeface="Quattrocento Sans"/>
                <a:cs typeface="Quattrocento Sans"/>
                <a:sym typeface="Quattrocento Sans"/>
              </a:defRPr>
            </a:lvl6pPr>
            <a:lvl7pPr indent="0" lvl="6" marL="0" algn="r">
              <a:spcBef>
                <a:spcPts val="0"/>
              </a:spcBef>
              <a:buNone/>
              <a:defRPr sz="1200">
                <a:solidFill>
                  <a:schemeClr val="lt1"/>
                </a:solidFill>
                <a:latin typeface="Quattrocento Sans"/>
                <a:ea typeface="Quattrocento Sans"/>
                <a:cs typeface="Quattrocento Sans"/>
                <a:sym typeface="Quattrocento Sans"/>
              </a:defRPr>
            </a:lvl7pPr>
            <a:lvl8pPr indent="0" lvl="7" marL="0" algn="r">
              <a:spcBef>
                <a:spcPts val="0"/>
              </a:spcBef>
              <a:buNone/>
              <a:defRPr sz="1200">
                <a:solidFill>
                  <a:schemeClr val="lt1"/>
                </a:solidFill>
                <a:latin typeface="Quattrocento Sans"/>
                <a:ea typeface="Quattrocento Sans"/>
                <a:cs typeface="Quattrocento Sans"/>
                <a:sym typeface="Quattrocento Sans"/>
              </a:defRPr>
            </a:lvl8pPr>
            <a:lvl9pPr indent="0" lvl="8" marL="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lang="en-US" sz="7200">
                <a:solidFill>
                  <a:schemeClr val="lt1"/>
                </a:solidFill>
                <a:latin typeface="Calibri"/>
                <a:ea typeface="Calibri"/>
                <a:cs typeface="Calibri"/>
                <a:sym typeface="Calibri"/>
              </a:rPr>
              <a:t>DEM</a:t>
            </a:r>
            <a:r>
              <a:rPr b="1" lang="en-US" sz="11500">
                <a:solidFill>
                  <a:schemeClr val="lt1"/>
                </a:solidFill>
                <a:latin typeface="Calibri"/>
                <a:ea typeface="Calibri"/>
                <a:cs typeface="Calibri"/>
                <a:sym typeface="Calibri"/>
              </a:rPr>
              <a:t>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4: các loại kiểm thử</a:t>
            </a:r>
            <a:endParaRPr/>
          </a:p>
        </p:txBody>
      </p:sp>
      <p:sp>
        <p:nvSpPr>
          <p:cNvPr id="111" name="Google Shape;111;p1"/>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bản(P1)</a:t>
            </a:r>
            <a:endParaRPr/>
          </a:p>
        </p:txBody>
      </p:sp>
      <p:pic>
        <p:nvPicPr>
          <p:cNvPr id="112" name="Google Shape;112;p1"/>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1470f59a61_0_3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testing</a:t>
            </a:r>
            <a:endParaRPr/>
          </a:p>
        </p:txBody>
      </p:sp>
      <p:sp>
        <p:nvSpPr>
          <p:cNvPr id="179" name="Google Shape;179;g11470f59a61_0_363"/>
          <p:cNvSpPr txBox="1"/>
          <p:nvPr/>
        </p:nvSpPr>
        <p:spPr>
          <a:xfrm>
            <a:off x="383400" y="1610725"/>
            <a:ext cx="11586300" cy="5247300"/>
          </a:xfrm>
          <a:prstGeom prst="rect">
            <a:avLst/>
          </a:prstGeom>
          <a:noFill/>
          <a:ln>
            <a:noFill/>
          </a:ln>
        </p:spPr>
        <p:txBody>
          <a:bodyPr anchorCtr="0" anchor="t" bIns="45700" lIns="91425" spcFirstLastPara="1" rIns="91425" wrap="square" tIns="45700">
            <a:noAutofit/>
          </a:bodyPr>
          <a:lstStyle/>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Bởi vì kiểm thử tĩnh có thể bắt đầu sớm trong quy trình phát triển phần mềm, do đó sẽ có được những phản hồi sớm về vấn đề chất lượng của phần mềm cũng như dự án.</a:t>
            </a:r>
            <a:endParaRPr sz="3300">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Phát hiện các lỗi ở giai đoạn đầu, chi phí sửa chữa sẽ thấp.</a:t>
            </a:r>
            <a:endParaRPr sz="3300">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tĩnh góp phần gia tăng nhận thức về các vấn đề chất lượng.</a:t>
            </a:r>
            <a:endParaRPr sz="3300">
              <a:latin typeface="Quattrocento Sans"/>
              <a:ea typeface="Quattrocento Sans"/>
              <a:cs typeface="Quattrocento Sans"/>
              <a:sym typeface="Quattrocento Sans"/>
            </a:endParaRPr>
          </a:p>
          <a:p>
            <a:pPr indent="0" lvl="0" marL="742950" rtl="0" algn="l">
              <a:lnSpc>
                <a:spcPct val="80000"/>
              </a:lnSpc>
              <a:spcBef>
                <a:spcPts val="480"/>
              </a:spcBef>
              <a:spcAft>
                <a:spcPts val="0"/>
              </a:spcAft>
              <a:buSzPts val="1018"/>
              <a:buNone/>
            </a:pPr>
            <a:r>
              <a:t/>
            </a:r>
            <a:endParaRPr sz="2258">
              <a:solidFill>
                <a:srgbClr val="333333"/>
              </a:solidFill>
              <a:highlight>
                <a:schemeClr val="lt1"/>
              </a:highlight>
              <a:latin typeface="Quattrocento Sans"/>
              <a:ea typeface="Quattrocento Sans"/>
              <a:cs typeface="Quattrocento Sans"/>
              <a:sym typeface="Quattrocento Sans"/>
            </a:endParaRPr>
          </a:p>
        </p:txBody>
      </p:sp>
      <p:sp>
        <p:nvSpPr>
          <p:cNvPr id="180" name="Google Shape;180;g11470f59a61_0_36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a:t>
            </a:r>
            <a:r>
              <a:rPr lang="en-US" sz="4000">
                <a:solidFill>
                  <a:srgbClr val="333333"/>
                </a:solidFill>
                <a:latin typeface="Quattrocento Sans"/>
                <a:ea typeface="Quattrocento Sans"/>
                <a:cs typeface="Quattrocento Sans"/>
                <a:sym typeface="Quattrocento Sans"/>
              </a:rPr>
              <a:t>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 calcmode="lin" valueType="num">
                                      <p:cBhvr additive="base">
                                        <p:cTn dur="1000"/>
                                        <p:tgtEl>
                                          <p:spTgt spid="1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 calcmode="lin" valueType="num">
                                      <p:cBhvr additive="base">
                                        <p:cTn dur="1000"/>
                                        <p:tgtEl>
                                          <p:spTgt spid="1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 calcmode="lin" valueType="num">
                                      <p:cBhvr additive="base">
                                        <p:cTn dur="1000"/>
                                        <p:tgtEl>
                                          <p:spTgt spid="17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 calcmode="lin" valueType="num">
                                      <p:cBhvr additive="base">
                                        <p:cTn dur="1000"/>
                                        <p:tgtEl>
                                          <p:spTgt spid="17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1470f59a61_0_37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testing</a:t>
            </a:r>
            <a:endParaRPr/>
          </a:p>
        </p:txBody>
      </p:sp>
      <p:sp>
        <p:nvSpPr>
          <p:cNvPr id="186" name="Google Shape;186;g11470f59a61_0_376"/>
          <p:cNvSpPr txBox="1"/>
          <p:nvPr/>
        </p:nvSpPr>
        <p:spPr>
          <a:xfrm>
            <a:off x="352150" y="1610700"/>
            <a:ext cx="11635800" cy="5065500"/>
          </a:xfrm>
          <a:prstGeom prst="rect">
            <a:avLst/>
          </a:prstGeom>
          <a:noFill/>
          <a:ln>
            <a:noFill/>
          </a:ln>
        </p:spPr>
        <p:txBody>
          <a:bodyPr anchorCtr="0" anchor="t" bIns="45700" lIns="91425" spcFirstLastPara="1" rIns="91425" wrap="square" tIns="45700">
            <a:normAutofit fontScale="92500" lnSpcReduction="20000"/>
          </a:bodyPr>
          <a:lstStyle/>
          <a:p>
            <a:pPr indent="-338931" lvl="1" marL="742950" rtl="0" algn="l">
              <a:lnSpc>
                <a:spcPct val="115000"/>
              </a:lnSpc>
              <a:spcBef>
                <a:spcPts val="1400"/>
              </a:spcBef>
              <a:spcAft>
                <a:spcPts val="0"/>
              </a:spcAft>
              <a:buClr>
                <a:srgbClr val="FF5A33"/>
              </a:buClr>
              <a:buSzPct val="100000"/>
              <a:buFont typeface="Quattrocento Sans"/>
              <a:buChar char="❖"/>
            </a:pPr>
            <a:r>
              <a:rPr lang="en-US" sz="3500">
                <a:solidFill>
                  <a:srgbClr val="1B1B1B"/>
                </a:solidFill>
                <a:highlight>
                  <a:schemeClr val="lt1"/>
                </a:highlight>
                <a:latin typeface="Quattrocento Sans"/>
                <a:ea typeface="Quattrocento Sans"/>
                <a:cs typeface="Quattrocento Sans"/>
                <a:sym typeface="Quattrocento Sans"/>
              </a:rPr>
              <a:t>Lỗi về tài liệu yêu cầu, như sự không nhất quán, mơ hồ, mâu thuẫn, thiếu sót, không chính xác và dư thừa trong tài liệu.</a:t>
            </a:r>
            <a:endParaRPr sz="3500">
              <a:solidFill>
                <a:srgbClr val="1B1B1B"/>
              </a:solidFill>
              <a:highlight>
                <a:schemeClr val="lt1"/>
              </a:highlight>
              <a:latin typeface="Quattrocento Sans"/>
              <a:ea typeface="Quattrocento Sans"/>
              <a:cs typeface="Quattrocento Sans"/>
              <a:sym typeface="Quattrocento Sans"/>
            </a:endParaRPr>
          </a:p>
          <a:p>
            <a:pPr indent="-338931" lvl="1" marL="742950" rtl="0" algn="l">
              <a:lnSpc>
                <a:spcPct val="115000"/>
              </a:lnSpc>
              <a:spcBef>
                <a:spcPts val="0"/>
              </a:spcBef>
              <a:spcAft>
                <a:spcPts val="0"/>
              </a:spcAft>
              <a:buClr>
                <a:srgbClr val="FF5A33"/>
              </a:buClr>
              <a:buSzPct val="100000"/>
              <a:buFont typeface="Quattrocento Sans"/>
              <a:buChar char="❖"/>
            </a:pPr>
            <a:r>
              <a:rPr lang="en-US" sz="3500">
                <a:solidFill>
                  <a:srgbClr val="1B1B1B"/>
                </a:solidFill>
                <a:highlight>
                  <a:schemeClr val="lt1"/>
                </a:highlight>
                <a:latin typeface="Quattrocento Sans"/>
                <a:ea typeface="Quattrocento Sans"/>
                <a:cs typeface="Quattrocento Sans"/>
                <a:sym typeface="Quattrocento Sans"/>
              </a:rPr>
              <a:t>Lỗi thiết kế, như thuật toán không hiệu quả, cấu trúc cơ sở dữ liệu.</a:t>
            </a:r>
            <a:endParaRPr sz="3500">
              <a:solidFill>
                <a:srgbClr val="1B1B1B"/>
              </a:solidFill>
              <a:highlight>
                <a:schemeClr val="lt1"/>
              </a:highlight>
              <a:latin typeface="Quattrocento Sans"/>
              <a:ea typeface="Quattrocento Sans"/>
              <a:cs typeface="Quattrocento Sans"/>
              <a:sym typeface="Quattrocento Sans"/>
            </a:endParaRPr>
          </a:p>
          <a:p>
            <a:pPr indent="-338931" lvl="1" marL="742950" rtl="0" algn="l">
              <a:lnSpc>
                <a:spcPct val="115000"/>
              </a:lnSpc>
              <a:spcBef>
                <a:spcPts val="0"/>
              </a:spcBef>
              <a:spcAft>
                <a:spcPts val="0"/>
              </a:spcAft>
              <a:buClr>
                <a:srgbClr val="FF5A33"/>
              </a:buClr>
              <a:buSzPct val="100000"/>
              <a:buFont typeface="Quattrocento Sans"/>
              <a:buChar char="❖"/>
            </a:pPr>
            <a:r>
              <a:rPr lang="en-US" sz="3500">
                <a:solidFill>
                  <a:srgbClr val="1B1B1B"/>
                </a:solidFill>
                <a:highlight>
                  <a:schemeClr val="lt1"/>
                </a:highlight>
                <a:latin typeface="Quattrocento Sans"/>
                <a:ea typeface="Quattrocento Sans"/>
                <a:cs typeface="Quattrocento Sans"/>
                <a:sym typeface="Quattrocento Sans"/>
              </a:rPr>
              <a:t>Lỗi code, như các biến có giá trị không xác định, các biến được khai báo nhưng không bao giờ sử dụng, code không thể truy cập, code bị trùng lặp.</a:t>
            </a:r>
            <a:endParaRPr sz="3500">
              <a:solidFill>
                <a:srgbClr val="1B1B1B"/>
              </a:solidFill>
              <a:highlight>
                <a:schemeClr val="lt1"/>
              </a:highlight>
              <a:latin typeface="Quattrocento Sans"/>
              <a:ea typeface="Quattrocento Sans"/>
              <a:cs typeface="Quattrocento Sans"/>
              <a:sym typeface="Quattrocento Sans"/>
            </a:endParaRPr>
          </a:p>
          <a:p>
            <a:pPr indent="-338931" lvl="1" marL="742950" rtl="0" algn="l">
              <a:lnSpc>
                <a:spcPct val="115000"/>
              </a:lnSpc>
              <a:spcBef>
                <a:spcPts val="0"/>
              </a:spcBef>
              <a:spcAft>
                <a:spcPts val="0"/>
              </a:spcAft>
              <a:buClr>
                <a:srgbClr val="FF5A33"/>
              </a:buClr>
              <a:buSzPct val="100000"/>
              <a:buFont typeface="Quattrocento Sans"/>
              <a:buChar char="❖"/>
            </a:pPr>
            <a:r>
              <a:rPr lang="en-US" sz="3500">
                <a:solidFill>
                  <a:srgbClr val="1B1B1B"/>
                </a:solidFill>
                <a:highlight>
                  <a:schemeClr val="lt1"/>
                </a:highlight>
                <a:latin typeface="Quattrocento Sans"/>
                <a:ea typeface="Quattrocento Sans"/>
                <a:cs typeface="Quattrocento Sans"/>
                <a:sym typeface="Quattrocento Sans"/>
              </a:rPr>
              <a:t>Độ lệch so với tiêu chuẩn như thiếu tuân thủ theo các tiêu chuẩn code.</a:t>
            </a:r>
            <a:endParaRPr sz="3500">
              <a:solidFill>
                <a:srgbClr val="1B1B1B"/>
              </a:solidFill>
              <a:highlight>
                <a:schemeClr val="lt1"/>
              </a:highlight>
              <a:latin typeface="Quattrocento Sans"/>
              <a:ea typeface="Quattrocento Sans"/>
              <a:cs typeface="Quattrocento Sans"/>
              <a:sym typeface="Quattrocento Sans"/>
            </a:endParaRPr>
          </a:p>
          <a:p>
            <a:pPr indent="-338931" lvl="1" marL="742950" rtl="0" algn="l">
              <a:lnSpc>
                <a:spcPct val="115000"/>
              </a:lnSpc>
              <a:spcBef>
                <a:spcPts val="0"/>
              </a:spcBef>
              <a:spcAft>
                <a:spcPts val="0"/>
              </a:spcAft>
              <a:buClr>
                <a:srgbClr val="FF5A33"/>
              </a:buClr>
              <a:buSzPct val="100000"/>
              <a:buFont typeface="Quattrocento Sans"/>
              <a:buChar char="❖"/>
            </a:pPr>
            <a:r>
              <a:rPr lang="en-US" sz="3500">
                <a:solidFill>
                  <a:srgbClr val="1B1B1B"/>
                </a:solidFill>
                <a:highlight>
                  <a:schemeClr val="lt1"/>
                </a:highlight>
                <a:latin typeface="Quattrocento Sans"/>
                <a:ea typeface="Quattrocento Sans"/>
                <a:cs typeface="Quattrocento Sans"/>
                <a:sym typeface="Quattrocento Sans"/>
              </a:rPr>
              <a:t>Giao diện không chính xác.</a:t>
            </a:r>
            <a:endParaRPr sz="3500">
              <a:latin typeface="Quattrocento Sans"/>
              <a:ea typeface="Quattrocento Sans"/>
              <a:cs typeface="Quattrocento Sans"/>
              <a:sym typeface="Quattrocento Sans"/>
            </a:endParaRPr>
          </a:p>
          <a:p>
            <a:pPr indent="0" lvl="0" marL="742950" rtl="0" algn="l">
              <a:lnSpc>
                <a:spcPct val="80000"/>
              </a:lnSpc>
              <a:spcBef>
                <a:spcPts val="700"/>
              </a:spcBef>
              <a:spcAft>
                <a:spcPts val="0"/>
              </a:spcAft>
              <a:buSzPct val="45046"/>
              <a:buNone/>
            </a:pPr>
            <a:r>
              <a:t/>
            </a:r>
            <a:endParaRPr sz="2258">
              <a:solidFill>
                <a:srgbClr val="333333"/>
              </a:solidFill>
              <a:highlight>
                <a:schemeClr val="lt1"/>
              </a:highlight>
              <a:latin typeface="Quattrocento Sans"/>
              <a:ea typeface="Quattrocento Sans"/>
              <a:cs typeface="Quattrocento Sans"/>
              <a:sym typeface="Quattrocento Sans"/>
            </a:endParaRPr>
          </a:p>
        </p:txBody>
      </p:sp>
      <p:sp>
        <p:nvSpPr>
          <p:cNvPr id="187" name="Google Shape;187;g11470f59a61_0_376"/>
          <p:cNvSpPr txBox="1"/>
          <p:nvPr/>
        </p:nvSpPr>
        <p:spPr>
          <a:xfrm>
            <a:off x="617100" y="789225"/>
            <a:ext cx="11370900" cy="985200"/>
          </a:xfrm>
          <a:prstGeom prst="rect">
            <a:avLst/>
          </a:prstGeom>
          <a:noFill/>
          <a:ln>
            <a:noFill/>
          </a:ln>
        </p:spPr>
        <p:txBody>
          <a:bodyPr anchorCtr="0" anchor="t" bIns="91425" lIns="91425" spcFirstLastPara="1" rIns="91425" wrap="square" tIns="91425">
            <a:spAutoFit/>
          </a:bodyPr>
          <a:lstStyle/>
          <a:p>
            <a:pPr indent="-495300" lvl="0" marL="342900" rtl="0" algn="l">
              <a:spcBef>
                <a:spcPts val="0"/>
              </a:spcBef>
              <a:spcAft>
                <a:spcPts val="0"/>
              </a:spcAft>
              <a:buClr>
                <a:srgbClr val="FF5A33"/>
              </a:buClr>
              <a:buSzPts val="52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lỗi điển hình được tìm thấy bởi Kiểm thử tĩnh</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 calcmode="lin" valueType="num">
                                      <p:cBhvr additive="base">
                                        <p:cTn dur="1000"/>
                                        <p:tgtEl>
                                          <p:spTgt spid="1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 calcmode="lin" valueType="num">
                                      <p:cBhvr additive="base">
                                        <p:cTn dur="1000"/>
                                        <p:tgtEl>
                                          <p:spTgt spid="1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 calcmode="lin" valueType="num">
                                      <p:cBhvr additive="base">
                                        <p:cTn dur="1000"/>
                                        <p:tgtEl>
                                          <p:spTgt spid="1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 calcmode="lin" valueType="num">
                                      <p:cBhvr additive="base">
                                        <p:cTn dur="1000"/>
                                        <p:tgtEl>
                                          <p:spTgt spid="1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 calcmode="lin" valueType="num">
                                      <p:cBhvr additive="base">
                                        <p:cTn dur="1000"/>
                                        <p:tgtEl>
                                          <p:spTgt spid="1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xEl>
                                              <p:pRg end="5" st="5"/>
                                            </p:txEl>
                                          </p:spTgt>
                                        </p:tgtEl>
                                        <p:attrNameLst>
                                          <p:attrName>style.visibility</p:attrName>
                                        </p:attrNameLst>
                                      </p:cBhvr>
                                      <p:to>
                                        <p:strVal val="visible"/>
                                      </p:to>
                                    </p:set>
                                    <p:anim calcmode="lin" valueType="num">
                                      <p:cBhvr additive="base">
                                        <p:cTn dur="1000"/>
                                        <p:tgtEl>
                                          <p:spTgt spid="18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hộp đen</a:t>
            </a:r>
            <a:endParaRPr b="1" i="0" sz="5400" u="none" cap="small" strike="noStrike">
              <a:solidFill>
                <a:srgbClr val="FFA15D"/>
              </a:solidFill>
              <a:latin typeface="Calibri"/>
              <a:ea typeface="Calibri"/>
              <a:cs typeface="Calibri"/>
              <a:sym typeface="Calibri"/>
            </a:endParaRPr>
          </a:p>
        </p:txBody>
      </p:sp>
      <p:cxnSp>
        <p:nvCxnSpPr>
          <p:cNvPr id="193" name="Google Shape;193;g112c730af4f_0_423"/>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94" name="Google Shape;194;g112c730af4f_0_423"/>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12c730af4f_0_4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blackbox testing</a:t>
            </a:r>
            <a:endParaRPr/>
          </a:p>
        </p:txBody>
      </p:sp>
      <p:pic>
        <p:nvPicPr>
          <p:cNvPr id="200" name="Google Shape;200;g112c730af4f_0_434"/>
          <p:cNvPicPr preferRelativeResize="0"/>
          <p:nvPr/>
        </p:nvPicPr>
        <p:blipFill>
          <a:blip r:embed="rId3">
            <a:alphaModFix/>
          </a:blip>
          <a:stretch>
            <a:fillRect/>
          </a:stretch>
        </p:blipFill>
        <p:spPr>
          <a:xfrm>
            <a:off x="1115100" y="854974"/>
            <a:ext cx="9961775" cy="56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1470f59a61_0_43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a:t>
            </a:r>
            <a:r>
              <a:rPr lang="en-US"/>
              <a:t>testing</a:t>
            </a:r>
            <a:endParaRPr/>
          </a:p>
        </p:txBody>
      </p:sp>
      <p:sp>
        <p:nvSpPr>
          <p:cNvPr id="206" name="Google Shape;206;g11470f59a61_0_432"/>
          <p:cNvSpPr txBox="1"/>
          <p:nvPr/>
        </p:nvSpPr>
        <p:spPr>
          <a:xfrm>
            <a:off x="6171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Kiểm thử hộp đen là một phương pháp kiểm thử phần mềm được thực hiện mà không biết được cấu tạo bên trong của phần mềm, là cách mà các tester kiểm tra xem hệ thống như một chiếc hộp đen, không có cách nào nhìn thấy bên trong của cái hộp.</a:t>
            </a:r>
            <a:endParaRPr sz="2441">
              <a:solidFill>
                <a:srgbClr val="333333"/>
              </a:solidFill>
              <a:highlight>
                <a:schemeClr val="lt1"/>
              </a:highlight>
              <a:latin typeface="Quattrocento Sans"/>
              <a:ea typeface="Quattrocento Sans"/>
              <a:cs typeface="Quattrocento Sans"/>
              <a:sym typeface="Quattrocento Sans"/>
            </a:endParaRPr>
          </a:p>
        </p:txBody>
      </p:sp>
      <p:sp>
        <p:nvSpPr>
          <p:cNvPr id="207" name="Google Shape;207;g11470f59a61_0_432"/>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BlackBox </a:t>
            </a:r>
            <a:r>
              <a:rPr lang="en-US" sz="4000">
                <a:solidFill>
                  <a:srgbClr val="333333"/>
                </a:solidFill>
                <a:latin typeface="Quattrocento Sans"/>
                <a:ea typeface="Quattrocento Sans"/>
                <a:cs typeface="Quattrocento Sans"/>
                <a:sym typeface="Quattrocento Sans"/>
              </a:rPr>
              <a:t>Testing -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 calcmode="lin" valueType="num">
                                      <p:cBhvr additive="base">
                                        <p:cTn dur="1000"/>
                                        <p:tgtEl>
                                          <p:spTgt spid="20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470f59a61_0_43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a:t>
            </a:r>
            <a:r>
              <a:rPr lang="en-US"/>
              <a:t>testing</a:t>
            </a:r>
            <a:endParaRPr/>
          </a:p>
        </p:txBody>
      </p:sp>
      <p:sp>
        <p:nvSpPr>
          <p:cNvPr id="213" name="Google Shape;213;g11470f59a61_0_438"/>
          <p:cNvSpPr txBox="1"/>
          <p:nvPr/>
        </p:nvSpPr>
        <p:spPr>
          <a:xfrm>
            <a:off x="653475" y="846700"/>
            <a:ext cx="11425200" cy="59385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Kiểm thử hộp đen thực hiện theo hướng dữ liệu input  và output.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Kiểm thử viên đối với hệ thống là không dùng bất kỳ một kiến thức về cấu trúc lập trình bên trong hệ thống, xem hệ thống là một cấu trúc hoàn chỉnh, không thể can thiệp vào bên trong.</a:t>
            </a:r>
            <a:endParaRPr sz="3600">
              <a:solidFill>
                <a:srgbClr val="1B1B1B"/>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 calcmode="lin" valueType="num">
                                      <p:cBhvr additive="base">
                                        <p:cTn dur="1000"/>
                                        <p:tgtEl>
                                          <p:spTgt spid="2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 calcmode="lin" valueType="num">
                                      <p:cBhvr additive="base">
                                        <p:cTn dur="1000"/>
                                        <p:tgtEl>
                                          <p:spTgt spid="2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 calcmode="lin" valueType="num">
                                      <p:cBhvr additive="base">
                                        <p:cTn dur="1000"/>
                                        <p:tgtEl>
                                          <p:spTgt spid="2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1470f59a61_0_4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19" name="Google Shape;219;g11470f59a61_0_444"/>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sz="2441">
              <a:solidFill>
                <a:srgbClr val="333333"/>
              </a:solidFill>
              <a:highlight>
                <a:schemeClr val="lt1"/>
              </a:highlight>
              <a:latin typeface="Quattrocento Sans"/>
              <a:ea typeface="Quattrocento Sans"/>
              <a:cs typeface="Quattrocento Sans"/>
              <a:sym typeface="Quattrocento Sans"/>
            </a:endParaRPr>
          </a:p>
        </p:txBody>
      </p:sp>
      <p:sp>
        <p:nvSpPr>
          <p:cNvPr id="220" name="Google Shape;220;g11470f59a61_0_444"/>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a:t>
            </a:r>
            <a:r>
              <a:rPr lang="en-US" sz="4000">
                <a:solidFill>
                  <a:srgbClr val="333333"/>
                </a:solidFill>
                <a:latin typeface="Quattrocento Sans"/>
                <a:ea typeface="Quattrocento Sans"/>
                <a:cs typeface="Quattrocento Sans"/>
                <a:sym typeface="Quattrocento Sans"/>
              </a:rPr>
              <a:t>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1000"/>
                                        <p:tgtEl>
                                          <p:spTgt spid="21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1470f59a61_0_45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26" name="Google Shape;226;g11470f59a61_0_451"/>
          <p:cNvSpPr txBox="1"/>
          <p:nvPr/>
        </p:nvSpPr>
        <p:spPr>
          <a:xfrm>
            <a:off x="271475" y="1632125"/>
            <a:ext cx="11716500" cy="5226000"/>
          </a:xfrm>
          <a:prstGeom prst="rect">
            <a:avLst/>
          </a:prstGeom>
          <a:noFill/>
          <a:ln>
            <a:noFill/>
          </a:ln>
        </p:spPr>
        <p:txBody>
          <a:bodyPr anchorCtr="0" anchor="t" bIns="45700" lIns="91425" spcFirstLastPara="1" rIns="91425" wrap="square" tIns="45700">
            <a:normAutofit fontScale="32500"/>
          </a:bodyPr>
          <a:lstStyle/>
          <a:p>
            <a:pPr indent="-332581" lvl="1" marL="742950" rtl="0" algn="l">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Bước 1: Phân tích đặc tả về các yêu cầu chức năng mà TPPM cần thực hiện.</a:t>
            </a:r>
            <a:endParaRPr sz="9653">
              <a:latin typeface="Quattrocento Sans"/>
              <a:ea typeface="Quattrocento Sans"/>
              <a:cs typeface="Quattrocento Sans"/>
              <a:sym typeface="Quattrocento Sans"/>
            </a:endParaRPr>
          </a:p>
          <a:p>
            <a:pPr indent="-332581" lvl="1" marL="742950" rtl="0" algn="l">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Bước 2: Dùng 1 kỹ thuật định nghĩa các testcase xác định(sẽ giới thiệu sau) để định nghĩa các testcase. Định nghĩa mỗi testcase là xác định 3 thông tin sau :</a:t>
            </a:r>
            <a:endParaRPr sz="9653">
              <a:latin typeface="Quattrocento Sans"/>
              <a:ea typeface="Quattrocento Sans"/>
              <a:cs typeface="Quattrocento Sans"/>
              <a:sym typeface="Quattrocento Sans"/>
            </a:endParaRPr>
          </a:p>
          <a:p>
            <a:pPr indent="-313531" lvl="3" marL="1600200" rtl="0" algn="l">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Giá trị dữ liệu nhập để TPPM xử lý (hoặc hợp lệ hoặc không hợp lệ).</a:t>
            </a:r>
            <a:endParaRPr sz="9653">
              <a:latin typeface="Quattrocento Sans"/>
              <a:ea typeface="Quattrocento Sans"/>
              <a:cs typeface="Quattrocento Sans"/>
              <a:sym typeface="Quattrocento Sans"/>
            </a:endParaRPr>
          </a:p>
          <a:p>
            <a:pPr indent="-313531" lvl="3" marL="1600200" rtl="0" algn="l">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Trạng thái của thành phần phần mềm(TPPM) cần có để thực hiện testcase.</a:t>
            </a:r>
            <a:endParaRPr sz="9653">
              <a:latin typeface="Quattrocento Sans"/>
              <a:ea typeface="Quattrocento Sans"/>
              <a:cs typeface="Quattrocento Sans"/>
              <a:sym typeface="Quattrocento Sans"/>
            </a:endParaRPr>
          </a:p>
          <a:p>
            <a:pPr indent="-313531" lvl="3" marL="1600200" rtl="0" algn="l">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Giá trị dữ liệu xuất mà TPPM phải tạo được.</a:t>
            </a:r>
            <a:endParaRPr sz="3108">
              <a:solidFill>
                <a:srgbClr val="1B1B1B"/>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227" name="Google Shape;227;g11470f59a61_0_451"/>
          <p:cNvSpPr txBox="1"/>
          <p:nvPr/>
        </p:nvSpPr>
        <p:spPr>
          <a:xfrm>
            <a:off x="613350" y="831713"/>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a:t>
            </a:r>
            <a:r>
              <a:rPr lang="en-US" sz="4000">
                <a:solidFill>
                  <a:srgbClr val="333333"/>
                </a:solidFill>
                <a:latin typeface="Quattrocento Sans"/>
                <a:ea typeface="Quattrocento Sans"/>
                <a:cs typeface="Quattrocento Sans"/>
                <a:sym typeface="Quattrocento Sans"/>
              </a:rPr>
              <a:t>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 calcmode="lin" valueType="num">
                                      <p:cBhvr additive="base">
                                        <p:cTn dur="1000"/>
                                        <p:tgtEl>
                                          <p:spTgt spid="22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 calcmode="lin" valueType="num">
                                      <p:cBhvr additive="base">
                                        <p:cTn dur="1000"/>
                                        <p:tgtEl>
                                          <p:spTgt spid="22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 calcmode="lin" valueType="num">
                                      <p:cBhvr additive="base">
                                        <p:cTn dur="1000"/>
                                        <p:tgtEl>
                                          <p:spTgt spid="22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 calcmode="lin" valueType="num">
                                      <p:cBhvr additive="base">
                                        <p:cTn dur="1000"/>
                                        <p:tgtEl>
                                          <p:spTgt spid="22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 calcmode="lin" valueType="num">
                                      <p:cBhvr additive="base">
                                        <p:cTn dur="1000"/>
                                        <p:tgtEl>
                                          <p:spTgt spid="22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 calcmode="lin" valueType="num">
                                      <p:cBhvr additive="base">
                                        <p:cTn dur="1000"/>
                                        <p:tgtEl>
                                          <p:spTgt spid="22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1470f59a61_0_4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33" name="Google Shape;233;g11470f59a61_0_466"/>
          <p:cNvSpPr txBox="1"/>
          <p:nvPr/>
        </p:nvSpPr>
        <p:spPr>
          <a:xfrm>
            <a:off x="475500" y="904475"/>
            <a:ext cx="11403300" cy="58626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Kiểm thử các testcase đã định nghĩa.</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sz="3600">
              <a:solidFill>
                <a:srgbClr val="333333"/>
              </a:solidFill>
              <a:highlight>
                <a:srgbClr val="FFFFFF"/>
              </a:highlight>
              <a:latin typeface="Quattrocento Sans"/>
              <a:ea typeface="Quattrocento Sans"/>
              <a:cs typeface="Quattrocento Sans"/>
              <a:sym typeface="Quattrocento Sans"/>
            </a:endParaRPr>
          </a:p>
          <a:p>
            <a:pPr indent="0" lvl="0" marL="742950" rtl="0" algn="l">
              <a:lnSpc>
                <a:spcPct val="115000"/>
              </a:lnSpc>
              <a:spcBef>
                <a:spcPts val="0"/>
              </a:spcBef>
              <a:spcAft>
                <a:spcPts val="0"/>
              </a:spcAft>
              <a:buNone/>
            </a:pPr>
            <a:r>
              <a:t/>
            </a:r>
            <a:endParaRPr sz="3600">
              <a:solidFill>
                <a:srgbClr val="333333"/>
              </a:solidFill>
              <a:highlight>
                <a:srgbClr val="FFFFFF"/>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1400"/>
              </a:spcBef>
              <a:spcAft>
                <a:spcPts val="0"/>
              </a:spcAft>
              <a:buNone/>
            </a:pPr>
            <a:r>
              <a:t/>
            </a:r>
            <a:endParaRPr sz="3108">
              <a:solidFill>
                <a:srgbClr val="1B1B1B"/>
              </a:solidFill>
              <a:latin typeface="Quattrocento Sans"/>
              <a:ea typeface="Quattrocento Sans"/>
              <a:cs typeface="Quattrocento Sans"/>
              <a:sym typeface="Quattrocento Sans"/>
            </a:endParaRPr>
          </a:p>
          <a:p>
            <a:pPr indent="0" lvl="0" marL="742950" rtl="0" algn="l">
              <a:spcBef>
                <a:spcPts val="70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pic>
        <p:nvPicPr>
          <p:cNvPr id="234" name="Google Shape;234;g11470f59a61_0_466"/>
          <p:cNvPicPr preferRelativeResize="0"/>
          <p:nvPr/>
        </p:nvPicPr>
        <p:blipFill>
          <a:blip r:embed="rId3">
            <a:alphaModFix/>
          </a:blip>
          <a:stretch>
            <a:fillRect/>
          </a:stretch>
        </p:blipFill>
        <p:spPr>
          <a:xfrm>
            <a:off x="2816500" y="2765028"/>
            <a:ext cx="8765799" cy="35881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 calcmode="lin" valueType="num">
                                      <p:cBhvr additive="base">
                                        <p:cTn dur="1000"/>
                                        <p:tgtEl>
                                          <p:spTgt spid="23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 calcmode="lin" valueType="num">
                                      <p:cBhvr additive="base">
                                        <p:cTn dur="1000"/>
                                        <p:tgtEl>
                                          <p:spTgt spid="23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 calcmode="lin" valueType="num">
                                      <p:cBhvr additive="base">
                                        <p:cTn dur="1000"/>
                                        <p:tgtEl>
                                          <p:spTgt spid="23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 calcmode="lin" valueType="num">
                                      <p:cBhvr additive="base">
                                        <p:cTn dur="1000"/>
                                        <p:tgtEl>
                                          <p:spTgt spid="23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 calcmode="lin" valueType="num">
                                      <p:cBhvr additive="base">
                                        <p:cTn dur="1000"/>
                                        <p:tgtEl>
                                          <p:spTgt spid="23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 calcmode="lin" valueType="num">
                                      <p:cBhvr additive="base">
                                        <p:cTn dur="1000"/>
                                        <p:tgtEl>
                                          <p:spTgt spid="23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1470f59a61_0_47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40" name="Google Shape;240;g11470f59a61_0_473"/>
          <p:cNvSpPr txBox="1"/>
          <p:nvPr/>
        </p:nvSpPr>
        <p:spPr>
          <a:xfrm>
            <a:off x="453400" y="1701675"/>
            <a:ext cx="11571000" cy="4865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Vì chiến lược kiểm thử hộp đen thích hợp cho mọi mức độ kiểm thử nên có nhiều kỹ thuật kiểm thử. Sau đây 3 loại phổ biến: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Phương pháp phân lớp tương đương - Equivalence Class Partitioning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Phân tích các giá trị biên - Boundary value analysis</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Kỹ thuật dùng các bảng quyết định - Decision Tables</a:t>
            </a:r>
            <a:endParaRPr sz="2441">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470f59a61_0_473"/>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phương pháp</a:t>
            </a:r>
            <a:r>
              <a:rPr lang="en-US" sz="4000">
                <a:solidFill>
                  <a:srgbClr val="333333"/>
                </a:solidFill>
                <a:latin typeface="Quattrocento Sans"/>
                <a:ea typeface="Quattrocento Sans"/>
                <a:cs typeface="Quattrocento Sans"/>
                <a:sym typeface="Quattrocento Sans"/>
              </a:rPr>
              <a:t>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 calcmode="lin" valueType="num">
                                      <p:cBhvr additive="base">
                                        <p:cTn dur="1000"/>
                                        <p:tgtEl>
                                          <p:spTgt spid="2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 calcmode="lin" valueType="num">
                                      <p:cBhvr additive="base">
                                        <p:cTn dur="1000"/>
                                        <p:tgtEl>
                                          <p:spTgt spid="2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 calcmode="lin" valueType="num">
                                      <p:cBhvr additive="base">
                                        <p:cTn dur="1000"/>
                                        <p:tgtEl>
                                          <p:spTgt spid="24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 calcmode="lin" valueType="num">
                                      <p:cBhvr additive="base">
                                        <p:cTn dur="1000"/>
                                        <p:tgtEl>
                                          <p:spTgt spid="24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470f59a61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118" name="Google Shape;118;g11470f59a61_0_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g11470f59a61_0_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1" name="Google Shape;121;g11470f59a61_0_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63550" lvl="0" marL="45720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Static Testing - Kiểm thử tĩnh</a:t>
            </a:r>
            <a:endParaRPr b="1" sz="2900">
              <a:solidFill>
                <a:srgbClr val="333333"/>
              </a:solidFill>
              <a:latin typeface="Quattrocento Sans"/>
              <a:ea typeface="Quattrocento Sans"/>
              <a:cs typeface="Quattrocento Sans"/>
              <a:sym typeface="Quattrocento Sans"/>
            </a:endParaRPr>
          </a:p>
          <a:p>
            <a:pPr indent="-463550" lvl="0" marL="45720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BlackBox  Testing - Kiểm thử hộp đen</a:t>
            </a:r>
            <a:endParaRPr b="1" sz="2900">
              <a:solidFill>
                <a:srgbClr val="333333"/>
              </a:solidFill>
              <a:latin typeface="Quattrocento Sans"/>
              <a:ea typeface="Quattrocento Sans"/>
              <a:cs typeface="Quattrocento Sans"/>
              <a:sym typeface="Quattrocento Sans"/>
            </a:endParaRPr>
          </a:p>
        </p:txBody>
      </p:sp>
      <p:sp>
        <p:nvSpPr>
          <p:cNvPr id="122" name="Google Shape;122;g11470f59a61_0_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1470f59a61_0_48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47" name="Google Shape;247;g11470f59a61_0_482"/>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Các kiểm thử viên được thực hiện từ quan điểm của người dùng.</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Không có “mối ràng buộc” nào với code.</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Tester có thể không phải IT chuyên nghiệp, không cần phải biết ngôn ngữ lập trình hoặc làm thế nào các phần mềm đã được thực hiện.</a:t>
            </a:r>
            <a:endParaRPr sz="2441">
              <a:solidFill>
                <a:srgbClr val="1B1B1B"/>
              </a:solidFill>
              <a:highlight>
                <a:schemeClr val="lt1"/>
              </a:highlight>
              <a:latin typeface="Quattrocento Sans"/>
              <a:ea typeface="Quattrocento Sans"/>
              <a:cs typeface="Quattrocento Sans"/>
              <a:sym typeface="Quattrocento Sans"/>
            </a:endParaRPr>
          </a:p>
        </p:txBody>
      </p:sp>
      <p:sp>
        <p:nvSpPr>
          <p:cNvPr id="248" name="Google Shape;248;g11470f59a61_0_482"/>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1000"/>
                                        <p:tgtEl>
                                          <p:spTgt spid="2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1000"/>
                                        <p:tgtEl>
                                          <p:spTgt spid="2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1000"/>
                                        <p:tgtEl>
                                          <p:spTgt spid="24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1470f59a61_0_48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54" name="Google Shape;254;g11470f59a61_0_488"/>
          <p:cNvSpPr txBox="1"/>
          <p:nvPr/>
        </p:nvSpPr>
        <p:spPr>
          <a:xfrm>
            <a:off x="526150" y="850800"/>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7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tester có thể là một cơ quan độc lập cho phép một cái nhìn khách quan và tránh sự phát triển thiên vị.</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Thiết kế kịch bản kiểm thử khá nhanh, ngay khi mà các yêu cầu chức năng được xác định.</a:t>
            </a:r>
            <a:endParaRPr sz="3600">
              <a:solidFill>
                <a:srgbClr val="333333"/>
              </a:solidFill>
              <a:highlight>
                <a:schemeClr val="lt1"/>
              </a:highlight>
              <a:latin typeface="Quattrocento Sans"/>
              <a:ea typeface="Quattrocento Sans"/>
              <a:cs typeface="Quattrocento Sans"/>
              <a:sym typeface="Quattrocento Sans"/>
            </a:endParaRPr>
          </a:p>
          <a:p>
            <a:pPr indent="0" lvl="0" marL="0" rtl="0" algn="l">
              <a:spcBef>
                <a:spcPts val="70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 calcmode="lin" valueType="num">
                                      <p:cBhvr additive="base">
                                        <p:cTn dur="1000"/>
                                        <p:tgtEl>
                                          <p:spTgt spid="25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 calcmode="lin" valueType="num">
                                      <p:cBhvr additive="base">
                                        <p:cTn dur="1000"/>
                                        <p:tgtEl>
                                          <p:spTgt spid="25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 calcmode="lin" valueType="num">
                                      <p:cBhvr additive="base">
                                        <p:cTn dur="1000"/>
                                        <p:tgtEl>
                                          <p:spTgt spid="25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1470f59a61_0_49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60" name="Google Shape;260;g11470f59a61_0_494"/>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Dữ liệu đầu vào yêu cầu một khối lượng mẫu (sample) khá lớn.</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Nhiều dự án không có thông số rõ ràng thì việc thiết kế test case rất khó và do đó khó viết kịch bản kiểm thử do cần xác định tất cả các yếu tố đầu vào, và thiếu cả thời gian cho việc tập hợp này.</a:t>
            </a:r>
            <a:endParaRPr sz="3108">
              <a:solidFill>
                <a:srgbClr val="1B1B1B"/>
              </a:solidFill>
              <a:latin typeface="Quattrocento Sans"/>
              <a:ea typeface="Quattrocento Sans"/>
              <a:cs typeface="Quattrocento Sans"/>
              <a:sym typeface="Quattrocento Sans"/>
            </a:endParaRPr>
          </a:p>
          <a:p>
            <a:pPr indent="0" lvl="0" marL="742950" rtl="0" algn="l">
              <a:spcBef>
                <a:spcPts val="70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470f59a61_0_494"/>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a:t>
            </a:r>
            <a:r>
              <a:rPr lang="en-US" sz="4000">
                <a:solidFill>
                  <a:srgbClr val="333333"/>
                </a:solidFill>
                <a:latin typeface="Quattrocento Sans"/>
                <a:ea typeface="Quattrocento Sans"/>
                <a:cs typeface="Quattrocento Sans"/>
                <a:sym typeface="Quattrocento Sans"/>
              </a:rPr>
              <a:t>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1000"/>
                                        <p:tgtEl>
                                          <p:spTgt spid="2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1000"/>
                                        <p:tgtEl>
                                          <p:spTgt spid="2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1000"/>
                                        <p:tgtEl>
                                          <p:spTgt spid="2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1470f59a61_0_50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67" name="Google Shape;267;g11470f59a61_0_500"/>
          <p:cNvSpPr txBox="1"/>
          <p:nvPr/>
        </p:nvSpPr>
        <p:spPr>
          <a:xfrm>
            <a:off x="617100" y="850800"/>
            <a:ext cx="11574900" cy="5156400"/>
          </a:xfrm>
          <a:prstGeom prst="rect">
            <a:avLst/>
          </a:prstGeom>
          <a:noFill/>
          <a:ln>
            <a:noFill/>
          </a:ln>
        </p:spPr>
        <p:txBody>
          <a:bodyPr anchorCtr="0" anchor="t" bIns="45700" lIns="91425" spcFirstLastPara="1" rIns="91425" wrap="square" tIns="45700">
            <a:normAutofit lnSpcReduction="10000"/>
          </a:bodyPr>
          <a:lstStyle/>
          <a:p>
            <a:pPr indent="-361950" lvl="1" marL="742950" rtl="0" algn="l">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Chỉ có một số nhỏ các đầu vào có thể được kiểm tra.</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sz="3600">
              <a:solidFill>
                <a:srgbClr val="1B1B1B"/>
              </a:solidFill>
              <a:highlight>
                <a:schemeClr val="lt1"/>
              </a:highlight>
              <a:latin typeface="Quattrocento Sans"/>
              <a:ea typeface="Quattrocento Sans"/>
              <a:cs typeface="Quattrocento Sans"/>
              <a:sym typeface="Quattrocento Sans"/>
            </a:endParaRPr>
          </a:p>
          <a:p>
            <a:pPr indent="0" lvl="0" marL="742950" rtl="0" algn="l">
              <a:spcBef>
                <a:spcPts val="70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 calcmode="lin" valueType="num">
                                      <p:cBhvr additive="base">
                                        <p:cTn dur="1000"/>
                                        <p:tgtEl>
                                          <p:spTgt spid="26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 calcmode="lin" valueType="num">
                                      <p:cBhvr additive="base">
                                        <p:cTn dur="1000"/>
                                        <p:tgtEl>
                                          <p:spTgt spid="26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 calcmode="lin" valueType="num">
                                      <p:cBhvr additive="base">
                                        <p:cTn dur="1000"/>
                                        <p:tgtEl>
                                          <p:spTgt spid="26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1470f59a61_0_5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73" name="Google Shape;273;g11470f59a61_0_506"/>
          <p:cNvSpPr txBox="1"/>
          <p:nvPr/>
        </p:nvSpPr>
        <p:spPr>
          <a:xfrm>
            <a:off x="453400" y="1701675"/>
            <a:ext cx="11574900" cy="51564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Chức năng không chính xác hoặc thiếu.</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giao diện.</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trong cấu trúc dữ liệu hoặc truy cập cơ sở dữ liệu bên ngoài.</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hành vi của ứng dụng.</a:t>
            </a:r>
            <a:endParaRPr sz="3600">
              <a:solidFill>
                <a:srgbClr val="1B1B1B"/>
              </a:solidFill>
              <a:highlight>
                <a:schemeClr val="lt1"/>
              </a:highlight>
              <a:latin typeface="Quattrocento Sans"/>
              <a:ea typeface="Quattrocento Sans"/>
              <a:cs typeface="Quattrocento Sans"/>
              <a:sym typeface="Quattrocento Sans"/>
            </a:endParaRPr>
          </a:p>
          <a:p>
            <a:pPr indent="0" lvl="0" marL="0" rtl="0" algn="l">
              <a:lnSpc>
                <a:spcPct val="115000"/>
              </a:lnSpc>
              <a:spcBef>
                <a:spcPts val="1400"/>
              </a:spcBef>
              <a:spcAft>
                <a:spcPts val="0"/>
              </a:spcAft>
              <a:buNone/>
            </a:pPr>
            <a:r>
              <a:t/>
            </a:r>
            <a:endParaRPr sz="3108">
              <a:solidFill>
                <a:srgbClr val="1B1B1B"/>
              </a:solidFill>
              <a:latin typeface="Quattrocento Sans"/>
              <a:ea typeface="Quattrocento Sans"/>
              <a:cs typeface="Quattrocento Sans"/>
              <a:sym typeface="Quattrocento Sans"/>
            </a:endParaRPr>
          </a:p>
          <a:p>
            <a:pPr indent="0" lvl="0" marL="742950" rtl="0" algn="l">
              <a:spcBef>
                <a:spcPts val="70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274" name="Google Shape;274;g11470f59a61_0_506"/>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lỗi điển hình tìm thấy bởi</a:t>
            </a:r>
            <a:r>
              <a:rPr lang="en-US" sz="4000">
                <a:solidFill>
                  <a:srgbClr val="333333"/>
                </a:solidFill>
                <a:latin typeface="Quattrocento Sans"/>
                <a:ea typeface="Quattrocento Sans"/>
                <a:cs typeface="Quattrocento Sans"/>
                <a:sym typeface="Quattrocento Sans"/>
              </a:rPr>
              <a:t> Kiểm thử hộp đen</a:t>
            </a:r>
            <a:endParaRPr sz="4000">
              <a:solidFill>
                <a:schemeClr val="dk1"/>
              </a:solidFill>
              <a:latin typeface="Quattrocento Sans"/>
              <a:ea typeface="Quattrocento Sans"/>
              <a:cs typeface="Quattrocento Sans"/>
              <a:sym typeface="Quattrocento Sans"/>
            </a:endParaRPr>
          </a:p>
        </p:txBody>
      </p:sp>
      <p:pic>
        <p:nvPicPr>
          <p:cNvPr id="275" name="Google Shape;275;g11470f59a61_0_506"/>
          <p:cNvPicPr preferRelativeResize="0"/>
          <p:nvPr/>
        </p:nvPicPr>
        <p:blipFill>
          <a:blip r:embed="rId3">
            <a:alphaModFix/>
          </a:blip>
          <a:stretch>
            <a:fillRect/>
          </a:stretch>
        </p:blipFill>
        <p:spPr>
          <a:xfrm>
            <a:off x="6704176" y="4210951"/>
            <a:ext cx="5078225" cy="25221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 calcmode="lin" valueType="num">
                                      <p:cBhvr additive="base">
                                        <p:cTn dur="1000"/>
                                        <p:tgtEl>
                                          <p:spTgt spid="2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 calcmode="lin" valueType="num">
                                      <p:cBhvr additive="base">
                                        <p:cTn dur="1000"/>
                                        <p:tgtEl>
                                          <p:spTgt spid="27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 calcmode="lin" valueType="num">
                                      <p:cBhvr additive="base">
                                        <p:cTn dur="1000"/>
                                        <p:tgtEl>
                                          <p:spTgt spid="27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 calcmode="lin" valueType="num">
                                      <p:cBhvr additive="base">
                                        <p:cTn dur="1000"/>
                                        <p:tgtEl>
                                          <p:spTgt spid="27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 calcmode="lin" valueType="num">
                                      <p:cBhvr additive="base">
                                        <p:cTn dur="1000"/>
                                        <p:tgtEl>
                                          <p:spTgt spid="27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 calcmode="lin" valueType="num">
                                      <p:cBhvr additive="base">
                                        <p:cTn dur="1000"/>
                                        <p:tgtEl>
                                          <p:spTgt spid="27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470f59a61_0_5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81" name="Google Shape;281;g11470f59a61_0_51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Google Shape;283;g11470f59a61_0_51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g11470f59a61_0_51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63550" lvl="0" marL="45720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Static Testing - Kiểm thử tĩnh</a:t>
            </a:r>
            <a:endParaRPr b="1" sz="2900">
              <a:solidFill>
                <a:srgbClr val="333333"/>
              </a:solidFill>
              <a:latin typeface="Quattrocento Sans"/>
              <a:ea typeface="Quattrocento Sans"/>
              <a:cs typeface="Quattrocento Sans"/>
              <a:sym typeface="Quattrocento Sans"/>
            </a:endParaRPr>
          </a:p>
          <a:p>
            <a:pPr indent="-463550" lvl="0" marL="45720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BlackBox  Testing - Kiểm thử hộp đen</a:t>
            </a:r>
            <a:endParaRPr b="1" sz="2200">
              <a:solidFill>
                <a:srgbClr val="333333"/>
              </a:solidFill>
              <a:latin typeface="Quattrocento Sans"/>
              <a:ea typeface="Quattrocento Sans"/>
              <a:cs typeface="Quattrocento Sans"/>
              <a:sym typeface="Quattrocento Sans"/>
            </a:endParaRPr>
          </a:p>
        </p:txBody>
      </p:sp>
      <p:sp>
        <p:nvSpPr>
          <p:cNvPr id="285" name="Google Shape;285;g11470f59a61_0_51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286" name="Google Shape;286;g11470f59a61_0_513"/>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1470f59a61_0_5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292" name="Google Shape;292;g11470f59a61_0_52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g11470f59a61_0_52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g11470f59a61_0_52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50850" lvl="0" marL="457200" rtl="0" algn="l">
              <a:lnSpc>
                <a:spcPct val="115000"/>
              </a:lnSpc>
              <a:spcBef>
                <a:spcPts val="0"/>
              </a:spcBef>
              <a:spcAft>
                <a:spcPts val="0"/>
              </a:spcAft>
              <a:buClr>
                <a:srgbClr val="333333"/>
              </a:buClr>
              <a:buSzPts val="3500"/>
              <a:buFont typeface="Quattrocento Sans"/>
              <a:buChar char="•"/>
            </a:pPr>
            <a:r>
              <a:rPr b="1" lang="en-US" sz="2700">
                <a:solidFill>
                  <a:srgbClr val="333333"/>
                </a:solidFill>
                <a:latin typeface="Quattrocento Sans"/>
                <a:ea typeface="Quattrocento Sans"/>
                <a:cs typeface="Quattrocento Sans"/>
                <a:sym typeface="Quattrocento Sans"/>
              </a:rPr>
              <a:t>WhiteBox Testing - Kiểm thử hộp trắng</a:t>
            </a:r>
            <a:endParaRPr b="1" sz="2700">
              <a:solidFill>
                <a:srgbClr val="333333"/>
              </a:solidFill>
              <a:latin typeface="Quattrocento Sans"/>
              <a:ea typeface="Quattrocento Sans"/>
              <a:cs typeface="Quattrocento Sans"/>
              <a:sym typeface="Quattrocento Sans"/>
            </a:endParaRPr>
          </a:p>
          <a:p>
            <a:pPr indent="-450850" lvl="0" marL="457200" rtl="0" algn="l">
              <a:lnSpc>
                <a:spcPct val="115000"/>
              </a:lnSpc>
              <a:spcBef>
                <a:spcPts val="0"/>
              </a:spcBef>
              <a:spcAft>
                <a:spcPts val="0"/>
              </a:spcAft>
              <a:buClr>
                <a:srgbClr val="333333"/>
              </a:buClr>
              <a:buSzPts val="3500"/>
              <a:buFont typeface="Quattrocento Sans"/>
              <a:buChar char="•"/>
            </a:pPr>
            <a:r>
              <a:rPr b="1" lang="en-US" sz="2700">
                <a:solidFill>
                  <a:srgbClr val="333333"/>
                </a:solidFill>
                <a:latin typeface="Quattrocento Sans"/>
                <a:ea typeface="Quattrocento Sans"/>
                <a:cs typeface="Quattrocento Sans"/>
                <a:sym typeface="Quattrocento Sans"/>
              </a:rPr>
              <a:t>Non-Functional  Testing - Kiểm thử phi chức năng</a:t>
            </a:r>
            <a:endParaRPr b="1" sz="2200">
              <a:solidFill>
                <a:srgbClr val="333333"/>
              </a:solidFill>
              <a:latin typeface="Quattrocento Sans"/>
              <a:ea typeface="Quattrocento Sans"/>
              <a:cs typeface="Quattrocento Sans"/>
              <a:sym typeface="Quattrocento Sans"/>
            </a:endParaRPr>
          </a:p>
        </p:txBody>
      </p:sp>
      <p:sp>
        <p:nvSpPr>
          <p:cNvPr id="296" name="Google Shape;296;g11470f59a61_0_52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297" name="Google Shape;297;g11470f59a61_0_523"/>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11470f59a61_0_63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1470f59a61_0_106"/>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4: các loại kiểm thử</a:t>
            </a:r>
            <a:endParaRPr/>
          </a:p>
        </p:txBody>
      </p:sp>
      <p:sp>
        <p:nvSpPr>
          <p:cNvPr id="308" name="Google Shape;308;g11470f59a61_0_106"/>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bản(P2)</a:t>
            </a:r>
            <a:endParaRPr/>
          </a:p>
        </p:txBody>
      </p:sp>
      <p:pic>
        <p:nvPicPr>
          <p:cNvPr id="309" name="Google Shape;309;g11470f59a61_0_106"/>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1470f59a61_0_1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315" name="Google Shape;315;g11470f59a61_0_12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7" name="Google Shape;317;g11470f59a61_0_12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318" name="Google Shape;318;g11470f59a61_0_12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50850" lvl="0" marL="457200" rtl="0" algn="l">
              <a:lnSpc>
                <a:spcPct val="115000"/>
              </a:lnSpc>
              <a:spcBef>
                <a:spcPts val="0"/>
              </a:spcBef>
              <a:spcAft>
                <a:spcPts val="0"/>
              </a:spcAft>
              <a:buClr>
                <a:srgbClr val="333333"/>
              </a:buClr>
              <a:buSzPts val="3500"/>
              <a:buFont typeface="Quattrocento Sans"/>
              <a:buChar char="•"/>
            </a:pPr>
            <a:r>
              <a:rPr b="1" lang="en-US" sz="2700">
                <a:solidFill>
                  <a:srgbClr val="333333"/>
                </a:solidFill>
                <a:latin typeface="Quattrocento Sans"/>
                <a:ea typeface="Quattrocento Sans"/>
                <a:cs typeface="Quattrocento Sans"/>
                <a:sym typeface="Quattrocento Sans"/>
              </a:rPr>
              <a:t>WhiteBox Testing - Kiểm thử hộp trắng</a:t>
            </a:r>
            <a:endParaRPr b="1" sz="2700">
              <a:solidFill>
                <a:srgbClr val="333333"/>
              </a:solidFill>
              <a:latin typeface="Quattrocento Sans"/>
              <a:ea typeface="Quattrocento Sans"/>
              <a:cs typeface="Quattrocento Sans"/>
              <a:sym typeface="Quattrocento Sans"/>
            </a:endParaRPr>
          </a:p>
          <a:p>
            <a:pPr indent="-450850" lvl="0" marL="457200" rtl="0" algn="l">
              <a:lnSpc>
                <a:spcPct val="115000"/>
              </a:lnSpc>
              <a:spcBef>
                <a:spcPts val="0"/>
              </a:spcBef>
              <a:spcAft>
                <a:spcPts val="0"/>
              </a:spcAft>
              <a:buClr>
                <a:srgbClr val="333333"/>
              </a:buClr>
              <a:buSzPts val="3500"/>
              <a:buFont typeface="Quattrocento Sans"/>
              <a:buChar char="•"/>
            </a:pPr>
            <a:r>
              <a:rPr b="1" lang="en-US" sz="2700">
                <a:solidFill>
                  <a:srgbClr val="333333"/>
                </a:solidFill>
                <a:latin typeface="Quattrocento Sans"/>
                <a:ea typeface="Quattrocento Sans"/>
                <a:cs typeface="Quattrocento Sans"/>
                <a:sym typeface="Quattrocento Sans"/>
              </a:rPr>
              <a:t>Non-Functional  Testing - Kiểm thử phi chức năng</a:t>
            </a:r>
            <a:endParaRPr b="1" sz="2700">
              <a:solidFill>
                <a:srgbClr val="333333"/>
              </a:solidFill>
              <a:latin typeface="Quattrocento Sans"/>
              <a:ea typeface="Quattrocento Sans"/>
              <a:cs typeface="Quattrocento Sans"/>
              <a:sym typeface="Quattrocento Sans"/>
            </a:endParaRPr>
          </a:p>
        </p:txBody>
      </p:sp>
      <p:sp>
        <p:nvSpPr>
          <p:cNvPr id="319" name="Google Shape;319;g11470f59a61_0_12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giới thiệu</a:t>
            </a:r>
            <a:endParaRPr b="1" i="0" sz="5400" u="none" cap="small" strike="noStrike">
              <a:solidFill>
                <a:srgbClr val="FFA15D"/>
              </a:solidFill>
              <a:latin typeface="Calibri"/>
              <a:ea typeface="Calibri"/>
              <a:cs typeface="Calibri"/>
              <a:sym typeface="Calibri"/>
            </a:endParaRPr>
          </a:p>
        </p:txBody>
      </p:sp>
      <p:cxnSp>
        <p:nvCxnSpPr>
          <p:cNvPr id="128" name="Google Shape;128;g112c730af4f_0_106"/>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29" name="Google Shape;129;g112c730af4f_0_106"/>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hộp </a:t>
            </a:r>
            <a:r>
              <a:rPr b="1" lang="en-US" sz="5400" cap="small">
                <a:solidFill>
                  <a:srgbClr val="FFA15D"/>
                </a:solidFill>
                <a:latin typeface="Calibri"/>
                <a:ea typeface="Calibri"/>
                <a:cs typeface="Calibri"/>
                <a:sym typeface="Calibri"/>
              </a:rPr>
              <a:t>trắng</a:t>
            </a:r>
            <a:endParaRPr b="1" i="0" sz="5400" u="none" cap="small" strike="noStrike">
              <a:solidFill>
                <a:srgbClr val="FFA15D"/>
              </a:solidFill>
              <a:latin typeface="Calibri"/>
              <a:ea typeface="Calibri"/>
              <a:cs typeface="Calibri"/>
              <a:sym typeface="Calibri"/>
            </a:endParaRPr>
          </a:p>
        </p:txBody>
      </p:sp>
      <p:cxnSp>
        <p:nvCxnSpPr>
          <p:cNvPr id="325" name="Google Shape;325;g112c730af4f_0_484"/>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26" name="Google Shape;326;g112c730af4f_0_484"/>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470f59a61_0_6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32" name="Google Shape;332;g11470f59a61_0_634"/>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Hộp Trắng (còn gọi là Code-Based Testing hoặc Structural Testing) là một phương pháp kiểm thử phần mềm trong đó tester biết về cấu trúc nội bộ / thiết kế. </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hộp trắng bao gồm phân tích dòng dữ liệu, điều khiển dòng, dòng thông tin, mã thực hành, ngoại lệ và những lỗi trình bày trong hệ thống để kiểm tra những hành động của phần mềm không được định hướng trước.</a:t>
            </a:r>
            <a:endParaRPr sz="3500">
              <a:solidFill>
                <a:srgbClr val="333333"/>
              </a:solidFill>
              <a:highlight>
                <a:schemeClr val="lt1"/>
              </a:highlight>
              <a:latin typeface="Quattrocento Sans"/>
              <a:ea typeface="Quattrocento Sans"/>
              <a:cs typeface="Quattrocento Sans"/>
              <a:sym typeface="Quattrocento Sans"/>
            </a:endParaRPr>
          </a:p>
        </p:txBody>
      </p:sp>
      <p:sp>
        <p:nvSpPr>
          <p:cNvPr id="333" name="Google Shape;333;g11470f59a61_0_634"/>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WhiteBox Testing -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 calcmode="lin" valueType="num">
                                      <p:cBhvr additive="base">
                                        <p:cTn dur="1000"/>
                                        <p:tgtEl>
                                          <p:spTgt spid="33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 calcmode="lin" valueType="num">
                                      <p:cBhvr additive="base">
                                        <p:cTn dur="1000"/>
                                        <p:tgtEl>
                                          <p:spTgt spid="33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1470f59a61_0_6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39" name="Google Shape;339;g11470f59a61_0_640"/>
          <p:cNvSpPr txBox="1"/>
          <p:nvPr/>
        </p:nvSpPr>
        <p:spPr>
          <a:xfrm>
            <a:off x="90950" y="850800"/>
            <a:ext cx="11755500" cy="6007200"/>
          </a:xfrm>
          <a:prstGeom prst="rect">
            <a:avLst/>
          </a:prstGeom>
          <a:noFill/>
          <a:ln>
            <a:noFill/>
          </a:ln>
        </p:spPr>
        <p:txBody>
          <a:bodyPr anchorCtr="0" anchor="t" bIns="45700" lIns="91425" spcFirstLastPara="1" rIns="91425" wrap="square" tIns="45700">
            <a:noAutofit/>
          </a:bodyPr>
          <a:lstStyle/>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Đối tượng được kiểm thử là 1 thành phần phần mềm như là 1 hàm chức năng, 1 module chức năng, 1 phân hệ chức năng…</a:t>
            </a:r>
            <a:endParaRPr sz="3200">
              <a:latin typeface="Quattrocento Sans"/>
              <a:ea typeface="Quattrocento Sans"/>
              <a:cs typeface="Quattrocento Sans"/>
              <a:sym typeface="Quattrocento Sans"/>
            </a:endParaRPr>
          </a:p>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Phương pháp Kiểm tra Hộp trắng áp dụng cho các mức độ kiểm tra phần mềm sau đây:</a:t>
            </a:r>
            <a:endParaRPr sz="3200">
              <a:latin typeface="Quattrocento Sans"/>
              <a:ea typeface="Quattrocento Sans"/>
              <a:cs typeface="Quattrocento Sans"/>
              <a:sym typeface="Quattrocento Sans"/>
            </a:endParaRPr>
          </a:p>
          <a:p>
            <a:pPr indent="-317500" lvl="3" marL="160020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Unit Testing(Kiểm thử đơn vị): Để kiểm tra đường dẫn trong một đơn vị.</a:t>
            </a:r>
            <a:endParaRPr sz="3200">
              <a:latin typeface="Quattrocento Sans"/>
              <a:ea typeface="Quattrocento Sans"/>
              <a:cs typeface="Quattrocento Sans"/>
              <a:sym typeface="Quattrocento Sans"/>
            </a:endParaRPr>
          </a:p>
          <a:p>
            <a:pPr indent="-317500" lvl="3" marL="160020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Integration Testing(Test tích hợp): Để kiểm tra đường dẫn giữa các đơn vị.</a:t>
            </a:r>
            <a:endParaRPr sz="3200">
              <a:latin typeface="Quattrocento Sans"/>
              <a:ea typeface="Quattrocento Sans"/>
              <a:cs typeface="Quattrocento Sans"/>
              <a:sym typeface="Quattrocento Sans"/>
            </a:endParaRPr>
          </a:p>
          <a:p>
            <a:pPr indent="-317500" lvl="3" marL="160020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System Testing(Test hệ thống): Để kiểm tra các đường dẫn giữa các hệ thống con.</a:t>
            </a:r>
            <a:endParaRPr sz="3200">
              <a:latin typeface="Quattrocento Sans"/>
              <a:ea typeface="Quattrocento Sans"/>
              <a:cs typeface="Quattrocento Sans"/>
              <a:sym typeface="Quattrocento Sans"/>
            </a:endParaRPr>
          </a:p>
          <a:p>
            <a:pPr indent="-431800" lvl="0" marL="228600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Tuy nhiên, nó là chủ yếu áp dụng cho các kiểm thử đơn vị .</a:t>
            </a:r>
            <a:endParaRPr sz="3200">
              <a:latin typeface="Quattrocento Sans"/>
              <a:ea typeface="Quattrocento Sans"/>
              <a:cs typeface="Quattrocento Sans"/>
              <a:sym typeface="Quattrocento Sans"/>
            </a:endParaRPr>
          </a:p>
          <a:p>
            <a:pPr indent="0" lvl="0" marL="0" rtl="0" algn="l">
              <a:spcBef>
                <a:spcPts val="0"/>
              </a:spcBef>
              <a:spcAft>
                <a:spcPts val="0"/>
              </a:spcAft>
              <a:buNone/>
            </a:pPr>
            <a:r>
              <a:t/>
            </a:r>
            <a:endParaRPr sz="32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 calcmode="lin" valueType="num">
                                      <p:cBhvr additive="base">
                                        <p:cTn dur="1000"/>
                                        <p:tgtEl>
                                          <p:spTgt spid="33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 calcmode="lin" valueType="num">
                                      <p:cBhvr additive="base">
                                        <p:cTn dur="1000"/>
                                        <p:tgtEl>
                                          <p:spTgt spid="33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 calcmode="lin" valueType="num">
                                      <p:cBhvr additive="base">
                                        <p:cTn dur="1000"/>
                                        <p:tgtEl>
                                          <p:spTgt spid="33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 calcmode="lin" valueType="num">
                                      <p:cBhvr additive="base">
                                        <p:cTn dur="1000"/>
                                        <p:tgtEl>
                                          <p:spTgt spid="33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anim calcmode="lin" valueType="num">
                                      <p:cBhvr additive="base">
                                        <p:cTn dur="1000"/>
                                        <p:tgtEl>
                                          <p:spTgt spid="33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anim calcmode="lin" valueType="num">
                                      <p:cBhvr additive="base">
                                        <p:cTn dur="1000"/>
                                        <p:tgtEl>
                                          <p:spTgt spid="33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anim calcmode="lin" valueType="num">
                                      <p:cBhvr additive="base">
                                        <p:cTn dur="1000"/>
                                        <p:tgtEl>
                                          <p:spTgt spid="33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1470f59a61_0_6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45" name="Google Shape;345;g11470f59a61_0_646"/>
          <p:cNvSpPr txBox="1"/>
          <p:nvPr/>
        </p:nvSpPr>
        <p:spPr>
          <a:xfrm>
            <a:off x="453400" y="1701675"/>
            <a:ext cx="8023500" cy="48063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Đối tượng được kiểm thử là 1 thành phần phần mềm (TPPM).TPPM có thể là 1 hàm chức năng, 1 module chức năng, 1 phân hệ chức năng…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346" name="Google Shape;346;g11470f59a61_0_646"/>
          <p:cNvSpPr txBox="1"/>
          <p:nvPr/>
        </p:nvSpPr>
        <p:spPr>
          <a:xfrm>
            <a:off x="61710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trắng</a:t>
            </a:r>
            <a:endParaRPr sz="4000">
              <a:solidFill>
                <a:schemeClr val="dk1"/>
              </a:solidFill>
              <a:latin typeface="Quattrocento Sans"/>
              <a:ea typeface="Quattrocento Sans"/>
              <a:cs typeface="Quattrocento Sans"/>
              <a:sym typeface="Quattrocento Sans"/>
            </a:endParaRPr>
          </a:p>
        </p:txBody>
      </p:sp>
      <p:pic>
        <p:nvPicPr>
          <p:cNvPr id="347" name="Google Shape;347;g11470f59a61_0_646"/>
          <p:cNvPicPr preferRelativeResize="0"/>
          <p:nvPr/>
        </p:nvPicPr>
        <p:blipFill>
          <a:blip r:embed="rId3">
            <a:alphaModFix/>
          </a:blip>
          <a:stretch>
            <a:fillRect/>
          </a:stretch>
        </p:blipFill>
        <p:spPr>
          <a:xfrm>
            <a:off x="8094388" y="1259663"/>
            <a:ext cx="3933825" cy="52482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 calcmode="lin" valueType="num">
                                      <p:cBhvr additive="base">
                                        <p:cTn dur="1000"/>
                                        <p:tgtEl>
                                          <p:spTgt spid="34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15edf558da_0_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a:t>
            </a:r>
            <a:r>
              <a:rPr lang="en-US"/>
              <a:t>box testing</a:t>
            </a:r>
            <a:endParaRPr/>
          </a:p>
        </p:txBody>
      </p:sp>
      <p:sp>
        <p:nvSpPr>
          <p:cNvPr id="353" name="Google Shape;353;g115edf558da_0_44"/>
          <p:cNvSpPr txBox="1"/>
          <p:nvPr/>
        </p:nvSpPr>
        <p:spPr>
          <a:xfrm>
            <a:off x="271475" y="1632125"/>
            <a:ext cx="11716500" cy="52260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Đọc và hiểu mã nguồn(source code).</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Dùng  kỹ thuật định nghĩa các testcase xác định(sẽ giới thiệu sau) để định nghĩa các testcase. Định nghĩa mỗi testcase là xác định 3 thông tin sau :</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Giá trị dữ liệu nhập để TPPM xử lý (hoặc hợp lệ hoặc không hợp lệ).</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Trạng thái của thành phần phần mềm(TPPM) cần có để thực hiện testcase.</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Giá trị dữ liệu xuất mà TPPM phải tạo được.</a:t>
            </a:r>
            <a:endParaRPr sz="3600">
              <a:latin typeface="Quattrocento Sans"/>
              <a:ea typeface="Quattrocento Sans"/>
              <a:cs typeface="Quattrocento Sans"/>
              <a:sym typeface="Quattrocento Sans"/>
            </a:endParaRPr>
          </a:p>
          <a:p>
            <a:pPr indent="0" lvl="0" marL="0" rtl="0" algn="l">
              <a:spcBef>
                <a:spcPts val="0"/>
              </a:spcBef>
              <a:spcAft>
                <a:spcPts val="0"/>
              </a:spcAft>
              <a:buNone/>
            </a:pPr>
            <a:r>
              <a:t/>
            </a:r>
            <a:endParaRPr sz="3600">
              <a:latin typeface="Quattrocento Sans"/>
              <a:ea typeface="Quattrocento Sans"/>
              <a:cs typeface="Quattrocento Sans"/>
              <a:sym typeface="Quattrocento Sans"/>
            </a:endParaRPr>
          </a:p>
        </p:txBody>
      </p:sp>
      <p:sp>
        <p:nvSpPr>
          <p:cNvPr id="354" name="Google Shape;354;g115edf558da_0_44"/>
          <p:cNvSpPr txBox="1"/>
          <p:nvPr/>
        </p:nvSpPr>
        <p:spPr>
          <a:xfrm>
            <a:off x="613350" y="831713"/>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 calcmode="lin" valueType="num">
                                      <p:cBhvr additive="base">
                                        <p:cTn dur="1000"/>
                                        <p:tgtEl>
                                          <p:spTgt spid="3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 calcmode="lin" valueType="num">
                                      <p:cBhvr additive="base">
                                        <p:cTn dur="1000"/>
                                        <p:tgtEl>
                                          <p:spTgt spid="35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 calcmode="lin" valueType="num">
                                      <p:cBhvr additive="base">
                                        <p:cTn dur="1000"/>
                                        <p:tgtEl>
                                          <p:spTgt spid="35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 calcmode="lin" valueType="num">
                                      <p:cBhvr additive="base">
                                        <p:cTn dur="1000"/>
                                        <p:tgtEl>
                                          <p:spTgt spid="35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 calcmode="lin" valueType="num">
                                      <p:cBhvr additive="base">
                                        <p:cTn dur="1000"/>
                                        <p:tgtEl>
                                          <p:spTgt spid="35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anim calcmode="lin" valueType="num">
                                      <p:cBhvr additive="base">
                                        <p:cTn dur="1000"/>
                                        <p:tgtEl>
                                          <p:spTgt spid="35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15edf558da_0_5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whitebox testing</a:t>
            </a:r>
            <a:endParaRPr/>
          </a:p>
        </p:txBody>
      </p:sp>
      <p:sp>
        <p:nvSpPr>
          <p:cNvPr id="360" name="Google Shape;360;g115edf558da_0_50"/>
          <p:cNvSpPr txBox="1"/>
          <p:nvPr/>
        </p:nvSpPr>
        <p:spPr>
          <a:xfrm>
            <a:off x="237750" y="922675"/>
            <a:ext cx="11954400" cy="6008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rgbClr val="303030"/>
                </a:solidFill>
                <a:latin typeface="Quattrocento Sans"/>
                <a:ea typeface="Quattrocento Sans"/>
                <a:cs typeface="Quattrocento Sans"/>
                <a:sym typeface="Quattrocento Sans"/>
              </a:rPr>
              <a:t>Bước 3: Sử dụng testcase đã xác định ở bước 2 và </a:t>
            </a:r>
            <a:r>
              <a:rPr lang="en-US" sz="3600">
                <a:solidFill>
                  <a:srgbClr val="303030"/>
                </a:solidFill>
                <a:highlight>
                  <a:srgbClr val="FFFFFF"/>
                </a:highlight>
                <a:latin typeface="Quattrocento Sans"/>
                <a:ea typeface="Quattrocento Sans"/>
                <a:cs typeface="Quattrocento Sans"/>
                <a:sym typeface="Quattrocento Sans"/>
              </a:rPr>
              <a:t>thực thi test trong code (không cần thực thi chương trình, vì thực hiện white box testing sẽ sử dụng framework nào đó hỗ trợ (Ví dụ như test kiểu debug).</a:t>
            </a:r>
            <a:endParaRPr sz="3600">
              <a:solidFill>
                <a:srgbClr val="303030"/>
              </a:solidFill>
              <a:highlight>
                <a:srgbClr val="FFFFFF"/>
              </a:highlight>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sz="3600">
              <a:solidFill>
                <a:srgbClr val="303030"/>
              </a:solidFill>
              <a:highlight>
                <a:srgbClr val="FFFFFF"/>
              </a:highlight>
              <a:latin typeface="Quattrocento Sans"/>
              <a:ea typeface="Quattrocento Sans"/>
              <a:cs typeface="Quattrocento Sans"/>
              <a:sym typeface="Quattrocento Sans"/>
            </a:endParaRPr>
          </a:p>
          <a:p>
            <a:pPr indent="0" lvl="0" marL="0" rtl="0" algn="l">
              <a:spcBef>
                <a:spcPts val="0"/>
              </a:spcBef>
              <a:spcAft>
                <a:spcPts val="0"/>
              </a:spcAft>
              <a:buNone/>
            </a:pPr>
            <a:r>
              <a:t/>
            </a:r>
            <a:endParaRPr sz="3108">
              <a:solidFill>
                <a:srgbClr val="434343"/>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pic>
        <p:nvPicPr>
          <p:cNvPr id="361" name="Google Shape;361;g115edf558da_0_50"/>
          <p:cNvPicPr preferRelativeResize="0"/>
          <p:nvPr/>
        </p:nvPicPr>
        <p:blipFill>
          <a:blip r:embed="rId3">
            <a:alphaModFix/>
          </a:blip>
          <a:stretch>
            <a:fillRect/>
          </a:stretch>
        </p:blipFill>
        <p:spPr>
          <a:xfrm>
            <a:off x="5475475" y="4358250"/>
            <a:ext cx="6106824" cy="24997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 calcmode="lin" valueType="num">
                                      <p:cBhvr additive="base">
                                        <p:cTn dur="1000"/>
                                        <p:tgtEl>
                                          <p:spTgt spid="3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 calcmode="lin" valueType="num">
                                      <p:cBhvr additive="base">
                                        <p:cTn dur="1000"/>
                                        <p:tgtEl>
                                          <p:spTgt spid="3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 calcmode="lin" valueType="num">
                                      <p:cBhvr additive="base">
                                        <p:cTn dur="1000"/>
                                        <p:tgtEl>
                                          <p:spTgt spid="3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 calcmode="lin" valueType="num">
                                      <p:cBhvr additive="base">
                                        <p:cTn dur="1000"/>
                                        <p:tgtEl>
                                          <p:spTgt spid="36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15edf558da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67" name="Google Shape;367;g115edf558da_0_0"/>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có thể bắt đầu ở giai đoạn sớm hơn, không cần phải chờ đợi cho GUI để có thể test.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kỹ càng hơn, có thể bao phủ hầu hết các đường dẫn.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Thích hợp trong việc tìm kiếm lỗi và các vấn đề trong mã lệnh.</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Cho phép tìm kiếm các lỗi ẩn bên trong.</a:t>
            </a:r>
            <a:endParaRPr sz="3600">
              <a:latin typeface="Quattrocento Sans"/>
              <a:ea typeface="Quattrocento Sans"/>
              <a:cs typeface="Quattrocento Sans"/>
              <a:sym typeface="Quattrocento Sans"/>
            </a:endParaRPr>
          </a:p>
        </p:txBody>
      </p:sp>
      <p:sp>
        <p:nvSpPr>
          <p:cNvPr id="368" name="Google Shape;368;g115edf558da_0_0"/>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 calcmode="lin" valueType="num">
                                      <p:cBhvr additive="base">
                                        <p:cTn dur="1000"/>
                                        <p:tgtEl>
                                          <p:spTgt spid="36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 calcmode="lin" valueType="num">
                                      <p:cBhvr additive="base">
                                        <p:cTn dur="1000"/>
                                        <p:tgtEl>
                                          <p:spTgt spid="36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 calcmode="lin" valueType="num">
                                      <p:cBhvr additive="base">
                                        <p:cTn dur="1000"/>
                                        <p:tgtEl>
                                          <p:spTgt spid="36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 calcmode="lin" valueType="num">
                                      <p:cBhvr additive="base">
                                        <p:cTn dur="1000"/>
                                        <p:tgtEl>
                                          <p:spTgt spid="36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15edf558da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74" name="Google Shape;374;g115edf558da_0_6"/>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lập trình viên có thể tự kiểm tra.</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Giúp tối ưu việc mã hoá.</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Do yêu cầu kiến thức cấu trúc bên trong của phần mềm, nên việc kiểm soát lỗi tối đa nhất.</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 calcmode="lin" valueType="num">
                                      <p:cBhvr additive="base">
                                        <p:cTn dur="1000"/>
                                        <p:tgtEl>
                                          <p:spTgt spid="37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 calcmode="lin" valueType="num">
                                      <p:cBhvr additive="base">
                                        <p:cTn dur="1000"/>
                                        <p:tgtEl>
                                          <p:spTgt spid="37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 calcmode="lin" valueType="num">
                                      <p:cBhvr additive="base">
                                        <p:cTn dur="1000"/>
                                        <p:tgtEl>
                                          <p:spTgt spid="37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15edf558da_0_1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80" name="Google Shape;380;g115edf558da_0_12"/>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lập trình và thực hiện.</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Không thể kiểm thử được hết các đường dẫn.</a:t>
            </a:r>
            <a:endParaRPr sz="3600">
              <a:solidFill>
                <a:srgbClr val="1B1B1B"/>
              </a:solidFill>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Kết quả có độ chính xác không cao do con người tự tính toán nên có thể dẫn đến nhầm lẫn.</a:t>
            </a:r>
            <a:endParaRPr sz="3600">
              <a:latin typeface="Quattrocento Sans"/>
              <a:ea typeface="Quattrocento Sans"/>
              <a:cs typeface="Quattrocento Sans"/>
              <a:sym typeface="Quattrocento Sans"/>
            </a:endParaRPr>
          </a:p>
        </p:txBody>
      </p:sp>
      <p:sp>
        <p:nvSpPr>
          <p:cNvPr id="381" name="Google Shape;381;g115edf558da_0_12"/>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a:t>
            </a:r>
            <a:r>
              <a:rPr lang="en-US" sz="4000">
                <a:solidFill>
                  <a:srgbClr val="333333"/>
                </a:solidFill>
                <a:latin typeface="Quattrocento Sans"/>
                <a:ea typeface="Quattrocento Sans"/>
                <a:cs typeface="Quattrocento Sans"/>
                <a:sym typeface="Quattrocento Sans"/>
              </a:rPr>
              <a:t>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 calcmode="lin" valueType="num">
                                      <p:cBhvr additive="base">
                                        <p:cTn dur="1000"/>
                                        <p:tgtEl>
                                          <p:spTgt spid="38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 calcmode="lin" valueType="num">
                                      <p:cBhvr additive="base">
                                        <p:cTn dur="1000"/>
                                        <p:tgtEl>
                                          <p:spTgt spid="38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 calcmode="lin" valueType="num">
                                      <p:cBhvr additive="base">
                                        <p:cTn dur="1000"/>
                                        <p:tgtEl>
                                          <p:spTgt spid="38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15edf558da_0_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87" name="Google Shape;387;g115edf558da_0_18"/>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Chương trình sai do thiếu logic.</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bị miss các case đặc biệt nếu vòng lặp thuật toán phức tạp</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Không thể đảm bảo rằng chương trình đã tuân theo đặc tả và cover hết các trường hợp.</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 calcmode="lin" valueType="num">
                                      <p:cBhvr additive="base">
                                        <p:cTn dur="1000"/>
                                        <p:tgtEl>
                                          <p:spTgt spid="38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1" st="1"/>
                                            </p:txEl>
                                          </p:spTgt>
                                        </p:tgtEl>
                                        <p:attrNameLst>
                                          <p:attrName>style.visibility</p:attrName>
                                        </p:attrNameLst>
                                      </p:cBhvr>
                                      <p:to>
                                        <p:strVal val="visible"/>
                                      </p:to>
                                    </p:set>
                                    <p:anim calcmode="lin" valueType="num">
                                      <p:cBhvr additive="base">
                                        <p:cTn dur="1000"/>
                                        <p:tgtEl>
                                          <p:spTgt spid="38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xEl>
                                              <p:pRg end="2" st="2"/>
                                            </p:txEl>
                                          </p:spTgt>
                                        </p:tgtEl>
                                        <p:attrNameLst>
                                          <p:attrName>style.visibility</p:attrName>
                                        </p:attrNameLst>
                                      </p:cBhvr>
                                      <p:to>
                                        <p:strVal val="visible"/>
                                      </p:to>
                                    </p:set>
                                    <p:anim calcmode="lin" valueType="num">
                                      <p:cBhvr additive="base">
                                        <p:cTn dur="1000"/>
                                        <p:tgtEl>
                                          <p:spTgt spid="38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static testing - kiểm thử tĩnh</a:t>
            </a:r>
            <a:endParaRPr b="1" i="0" sz="5400" u="none" cap="small" strike="noStrike">
              <a:solidFill>
                <a:srgbClr val="FFA15D"/>
              </a:solidFill>
              <a:latin typeface="Calibri"/>
              <a:ea typeface="Calibri"/>
              <a:cs typeface="Calibri"/>
              <a:sym typeface="Calibri"/>
            </a:endParaRPr>
          </a:p>
        </p:txBody>
      </p:sp>
      <p:cxnSp>
        <p:nvCxnSpPr>
          <p:cNvPr id="135" name="Google Shape;135;g112c730af4f_0_35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36" name="Google Shape;136;g112c730af4f_0_35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15edf558da_0_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393" name="Google Shape;393;g115edf558da_0_23"/>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Lỗi cú pháp ví dụ như thiếu dấu kết thúc một câu lệnh, một số ngôn ngữ từ khoá phân biệt chữ hoa, chữ thường thì lại  gõ chữ hoa, v.v. gọi nôm na là lỗi chính tả.</a:t>
            </a:r>
            <a:endParaRPr sz="3600">
              <a:latin typeface="Quattrocento Sans"/>
              <a:ea typeface="Quattrocento Sans"/>
              <a:cs typeface="Quattrocento Sans"/>
              <a:sym typeface="Quattrocento Sans"/>
            </a:endParaRPr>
          </a:p>
        </p:txBody>
      </p:sp>
      <p:sp>
        <p:nvSpPr>
          <p:cNvPr id="394" name="Google Shape;394;g115edf558da_0_23"/>
          <p:cNvSpPr txBox="1"/>
          <p:nvPr/>
        </p:nvSpPr>
        <p:spPr>
          <a:xfrm>
            <a:off x="613350" y="762150"/>
            <a:ext cx="11578800" cy="769500"/>
          </a:xfrm>
          <a:prstGeom prst="rect">
            <a:avLst/>
          </a:prstGeom>
          <a:noFill/>
          <a:ln>
            <a:noFill/>
          </a:ln>
        </p:spPr>
        <p:txBody>
          <a:bodyPr anchorCtr="0" anchor="t" bIns="91425" lIns="91425" spcFirstLastPara="1" rIns="91425" wrap="square" tIns="91425">
            <a:spAutoFit/>
          </a:bodyPr>
          <a:lstStyle/>
          <a:p>
            <a:pPr indent="-406400" lvl="0" marL="342900" rtl="0" algn="l">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lỗi điển hình được tìm thấy bởi</a:t>
            </a:r>
            <a:r>
              <a:rPr lang="en-US" sz="3800">
                <a:solidFill>
                  <a:srgbClr val="333333"/>
                </a:solidFill>
                <a:latin typeface="Quattrocento Sans"/>
                <a:ea typeface="Quattrocento Sans"/>
                <a:cs typeface="Quattrocento Sans"/>
                <a:sym typeface="Quattrocento Sans"/>
              </a:rPr>
              <a:t> Kiểm thử hộp trắng</a:t>
            </a:r>
            <a:endParaRPr sz="3800">
              <a:solidFill>
                <a:schemeClr val="dk1"/>
              </a:solidFill>
              <a:latin typeface="Quattrocento Sans"/>
              <a:ea typeface="Quattrocento Sans"/>
              <a:cs typeface="Quattrocento Sans"/>
              <a:sym typeface="Quattrocento Sans"/>
            </a:endParaRPr>
          </a:p>
        </p:txBody>
      </p:sp>
      <p:pic>
        <p:nvPicPr>
          <p:cNvPr id="395" name="Google Shape;395;g115edf558da_0_23"/>
          <p:cNvPicPr preferRelativeResize="0"/>
          <p:nvPr/>
        </p:nvPicPr>
        <p:blipFill>
          <a:blip r:embed="rId3">
            <a:alphaModFix/>
          </a:blip>
          <a:stretch>
            <a:fillRect/>
          </a:stretch>
        </p:blipFill>
        <p:spPr>
          <a:xfrm>
            <a:off x="2787616" y="3429000"/>
            <a:ext cx="8794686" cy="31743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3">
                                            <p:txEl>
                                              <p:pRg end="0" st="0"/>
                                            </p:txEl>
                                          </p:spTgt>
                                        </p:tgtEl>
                                        <p:attrNameLst>
                                          <p:attrName>style.visibility</p:attrName>
                                        </p:attrNameLst>
                                      </p:cBhvr>
                                      <p:to>
                                        <p:strVal val="visible"/>
                                      </p:to>
                                    </p:set>
                                    <p:anim calcmode="lin" valueType="num">
                                      <p:cBhvr additive="base">
                                        <p:cTn dur="1000"/>
                                        <p:tgtEl>
                                          <p:spTgt spid="39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15edf558da_0_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401" name="Google Shape;401;g115edf558da_0_30"/>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36550" lvl="1" marL="742950" rtl="0" algn="l">
              <a:lnSpc>
                <a:spcPct val="115000"/>
              </a:lnSpc>
              <a:spcBef>
                <a:spcPts val="140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sz="3200">
              <a:latin typeface="Quattrocento Sans"/>
              <a:ea typeface="Quattrocento Sans"/>
              <a:cs typeface="Quattrocento Sans"/>
              <a:sym typeface="Quattrocento Sans"/>
            </a:endParaRPr>
          </a:p>
        </p:txBody>
      </p:sp>
      <p:pic>
        <p:nvPicPr>
          <p:cNvPr id="402" name="Google Shape;402;g115edf558da_0_30"/>
          <p:cNvPicPr preferRelativeResize="0"/>
          <p:nvPr/>
        </p:nvPicPr>
        <p:blipFill>
          <a:blip r:embed="rId3">
            <a:alphaModFix/>
          </a:blip>
          <a:stretch>
            <a:fillRect/>
          </a:stretch>
        </p:blipFill>
        <p:spPr>
          <a:xfrm>
            <a:off x="3474500" y="3787125"/>
            <a:ext cx="8323025" cy="23614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 calcmode="lin" valueType="num">
                                      <p:cBhvr additive="base">
                                        <p:cTn dur="1000"/>
                                        <p:tgtEl>
                                          <p:spTgt spid="4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15edf558da_0_3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white box testing</a:t>
            </a:r>
            <a:endParaRPr/>
          </a:p>
        </p:txBody>
      </p:sp>
      <p:sp>
        <p:nvSpPr>
          <p:cNvPr id="408" name="Google Shape;408;g115edf558da_0_38"/>
          <p:cNvSpPr txBox="1"/>
          <p:nvPr/>
        </p:nvSpPr>
        <p:spPr>
          <a:xfrm>
            <a:off x="516300" y="8466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 calcmode="lin" valueType="num">
                                      <p:cBhvr additive="base">
                                        <p:cTn dur="1000"/>
                                        <p:tgtEl>
                                          <p:spTgt spid="40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phi chức năng</a:t>
            </a:r>
            <a:endParaRPr b="1" i="0" sz="5400" u="none" cap="small" strike="noStrike">
              <a:solidFill>
                <a:srgbClr val="FFA15D"/>
              </a:solidFill>
              <a:latin typeface="Calibri"/>
              <a:ea typeface="Calibri"/>
              <a:cs typeface="Calibri"/>
              <a:sym typeface="Calibri"/>
            </a:endParaRPr>
          </a:p>
        </p:txBody>
      </p:sp>
      <p:cxnSp>
        <p:nvCxnSpPr>
          <p:cNvPr id="414" name="Google Shape;414;g113204b73d8_0_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15" name="Google Shape;415;g113204b73d8_0_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13204b73d8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non-functional</a:t>
            </a:r>
            <a:r>
              <a:rPr lang="en-US"/>
              <a:t> testing</a:t>
            </a:r>
            <a:endParaRPr/>
          </a:p>
        </p:txBody>
      </p:sp>
      <p:pic>
        <p:nvPicPr>
          <p:cNvPr id="421" name="Google Shape;421;g113204b73d8_0_6"/>
          <p:cNvPicPr preferRelativeResize="0"/>
          <p:nvPr/>
        </p:nvPicPr>
        <p:blipFill>
          <a:blip r:embed="rId3">
            <a:alphaModFix/>
          </a:blip>
          <a:stretch>
            <a:fillRect/>
          </a:stretch>
        </p:blipFill>
        <p:spPr>
          <a:xfrm>
            <a:off x="2899000" y="1103100"/>
            <a:ext cx="5798500" cy="5300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15edf558da_0_7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27" name="Google Shape;427;g115edf558da_0_72"/>
          <p:cNvSpPr txBox="1"/>
          <p:nvPr/>
        </p:nvSpPr>
        <p:spPr>
          <a:xfrm>
            <a:off x="613350" y="1446900"/>
            <a:ext cx="11675700" cy="5411100"/>
          </a:xfrm>
          <a:prstGeom prst="rect">
            <a:avLst/>
          </a:prstGeom>
          <a:noFill/>
          <a:ln>
            <a:noFill/>
          </a:ln>
        </p:spPr>
        <p:txBody>
          <a:bodyPr anchorCtr="0" anchor="t" bIns="45700" lIns="91425" spcFirstLastPara="1" rIns="91425" wrap="square" tIns="45700">
            <a:norm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Ứng dụng làm việc trong điều kiện bình thường như thế nào?</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Ứng dụng hành xử như thế nào khi quá nhiều người dùng đăng nhập đồng thời?</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Ứng dụng có thể chịu được tải lớn không?</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Ứng dụng bảo mật tới mức nào?</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Ứng dụng có thể phục hồi từ bất kì sự cố nào hay không?</a:t>
            </a:r>
            <a:endParaRPr sz="3600">
              <a:latin typeface="Quattrocento Sans"/>
              <a:ea typeface="Quattrocento Sans"/>
              <a:cs typeface="Quattrocento Sans"/>
              <a:sym typeface="Quattrocento Sans"/>
            </a:endParaRPr>
          </a:p>
        </p:txBody>
      </p:sp>
      <p:sp>
        <p:nvSpPr>
          <p:cNvPr id="428" name="Google Shape;428;g115edf558da_0_72"/>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câu hỏi trước khi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15edf558da_0_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34" name="Google Shape;434;g115edf558da_0_96"/>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phi chức năng (non-functional) được định nghĩa là một loại kiểm thử phần mềm để kiểm tra các khía cạnh phi chức năng (hiệu suất, khả năng sử dụng, độ tin cậy, v.v.) của ứng dụng phần mềm. Nó được thiết kế để kiểm tra sự sẵn sàng của một hệ thống theo các tham số không thuộc về chức năng và không bao giờ được giải quyết bằng kiểm thử chức năng.</a:t>
            </a:r>
            <a:endParaRPr sz="3600">
              <a:latin typeface="Quattrocento Sans"/>
              <a:ea typeface="Quattrocento Sans"/>
              <a:cs typeface="Quattrocento Sans"/>
              <a:sym typeface="Quattrocento Sans"/>
            </a:endParaRPr>
          </a:p>
        </p:txBody>
      </p:sp>
      <p:sp>
        <p:nvSpPr>
          <p:cNvPr id="435" name="Google Shape;435;g115edf558da_0_96"/>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Non-Functional </a:t>
            </a:r>
            <a:r>
              <a:rPr lang="en-US" sz="4000">
                <a:solidFill>
                  <a:srgbClr val="333333"/>
                </a:solidFill>
                <a:latin typeface="Quattrocento Sans"/>
                <a:ea typeface="Quattrocento Sans"/>
                <a:cs typeface="Quattrocento Sans"/>
                <a:sym typeface="Quattrocento Sans"/>
              </a:rPr>
              <a:t>Testing -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 calcmode="lin" valueType="num">
                                      <p:cBhvr additive="base">
                                        <p:cTn dur="1000"/>
                                        <p:tgtEl>
                                          <p:spTgt spid="43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116970c1675_0_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41" name="Google Shape;441;g116970c1675_0_23"/>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tải trọng(Load Testing).</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về áp lực(Stress Testing).</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khối lượng(Volume Testing).</a:t>
            </a:r>
            <a:endParaRPr sz="3600">
              <a:solidFill>
                <a:srgbClr val="333333"/>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bảo mật(Security Testing).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442" name="Google Shape;442;g116970c1675_0_23"/>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loại của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 calcmode="lin" valueType="num">
                                      <p:cBhvr additive="base">
                                        <p:cTn dur="1000"/>
                                        <p:tgtEl>
                                          <p:spTgt spid="44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 calcmode="lin" valueType="num">
                                      <p:cBhvr additive="base">
                                        <p:cTn dur="1000"/>
                                        <p:tgtEl>
                                          <p:spTgt spid="44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 calcmode="lin" valueType="num">
                                      <p:cBhvr additive="base">
                                        <p:cTn dur="1000"/>
                                        <p:tgtEl>
                                          <p:spTgt spid="44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 calcmode="lin" valueType="num">
                                      <p:cBhvr additive="base">
                                        <p:cTn dur="1000"/>
                                        <p:tgtEl>
                                          <p:spTgt spid="44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15edf558da_0_1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48" name="Google Shape;448;g115edf558da_0_147"/>
          <p:cNvSpPr txBox="1"/>
          <p:nvPr/>
        </p:nvSpPr>
        <p:spPr>
          <a:xfrm>
            <a:off x="476425" y="937550"/>
            <a:ext cx="11578800" cy="54111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tải trọng(Load Testing): </a:t>
            </a:r>
            <a:r>
              <a:rPr lang="en-US" sz="3600">
                <a:solidFill>
                  <a:srgbClr val="1B1B1B"/>
                </a:solidFill>
                <a:highlight>
                  <a:srgbClr val="FFFFFF"/>
                </a:highlight>
                <a:latin typeface="Quattrocento Sans"/>
                <a:ea typeface="Quattrocento Sans"/>
                <a:cs typeface="Quattrocento Sans"/>
                <a:sym typeface="Quattrocento Sans"/>
              </a:rPr>
              <a:t>Là  kiểm tra hệ thống bằng cách tăng tải liên tục và đều đặn cho hệ thống cho đến khi đạt đến giới hạn ngưỡng.</a:t>
            </a:r>
            <a:endParaRPr sz="3600">
              <a:solidFill>
                <a:srgbClr val="1B1B1B"/>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Một trang web của Airline đã có hiện tượng chậm và xuất hiện trạng thái loading khi có hơn 10000 người dùng trong đợi ưu đãi mùa tết.</a:t>
            </a:r>
            <a:endParaRPr sz="1500">
              <a:solidFill>
                <a:srgbClr val="2D313B"/>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 calcmode="lin" valueType="num">
                                      <p:cBhvr additive="base">
                                        <p:cTn dur="1000"/>
                                        <p:tgtEl>
                                          <p:spTgt spid="44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 calcmode="lin" valueType="num">
                                      <p:cBhvr additive="base">
                                        <p:cTn dur="1000"/>
                                        <p:tgtEl>
                                          <p:spTgt spid="44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15edf558da_0_1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54" name="Google Shape;454;g115edf558da_0_157"/>
          <p:cNvSpPr txBox="1"/>
          <p:nvPr/>
        </p:nvSpPr>
        <p:spPr>
          <a:xfrm>
            <a:off x="458250" y="901175"/>
            <a:ext cx="11578800" cy="54111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sức chịu đựng(Stress Testing): </a:t>
            </a:r>
            <a:r>
              <a:rPr lang="en-US" sz="3600">
                <a:solidFill>
                  <a:srgbClr val="1B1B1B"/>
                </a:solidFill>
                <a:highlight>
                  <a:srgbClr val="FFFFFF"/>
                </a:highlight>
                <a:latin typeface="Quattrocento Sans"/>
                <a:ea typeface="Quattrocento Sans"/>
                <a:cs typeface="Quattrocento Sans"/>
                <a:sym typeface="Quattrocento Sans"/>
              </a:rPr>
              <a:t>Là  </a:t>
            </a:r>
            <a:r>
              <a:rPr lang="en-US" sz="3600">
                <a:solidFill>
                  <a:srgbClr val="1B1B1B"/>
                </a:solidFill>
                <a:highlight>
                  <a:srgbClr val="FFFFFF"/>
                </a:highlight>
                <a:latin typeface="Quattrocento Sans"/>
                <a:ea typeface="Quattrocento Sans"/>
                <a:cs typeface="Quattrocento Sans"/>
                <a:sym typeface="Quattrocento Sans"/>
              </a:rPr>
              <a:t>Kiểm tra tập trung vào các trạng thái tới hạn, các “điểm chết”, các tình huống bất thường...</a:t>
            </a:r>
            <a:endParaRPr sz="3600">
              <a:solidFill>
                <a:srgbClr val="1B1B1B"/>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a:t>
            </a:r>
            <a:r>
              <a:rPr lang="en-US" sz="3600">
                <a:solidFill>
                  <a:srgbClr val="1B1B1B"/>
                </a:solidFill>
                <a:highlight>
                  <a:srgbClr val="FFFFFF"/>
                </a:highlight>
                <a:latin typeface="Quattrocento Sans"/>
                <a:ea typeface="Quattrocento Sans"/>
                <a:cs typeface="Quattrocento Sans"/>
                <a:sym typeface="Quattrocento Sans"/>
              </a:rPr>
              <a:t>Một trang web của Airline đã bị down khi có 100000 lượt truy cập vào website.</a:t>
            </a:r>
            <a:endParaRPr sz="1500">
              <a:solidFill>
                <a:srgbClr val="2D313B"/>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 calcmode="lin" valueType="num">
                                      <p:cBhvr additive="base">
                                        <p:cTn dur="1000"/>
                                        <p:tgtEl>
                                          <p:spTgt spid="45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 calcmode="lin" valueType="num">
                                      <p:cBhvr additive="base">
                                        <p:cTn dur="1000"/>
                                        <p:tgtEl>
                                          <p:spTgt spid="45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470f59a61_0_2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a:t>
            </a:r>
            <a:r>
              <a:rPr lang="en-US"/>
              <a:t>testing</a:t>
            </a:r>
            <a:endParaRPr/>
          </a:p>
        </p:txBody>
      </p:sp>
      <p:sp>
        <p:nvSpPr>
          <p:cNvPr id="142" name="Google Shape;142;g11470f59a61_0_236"/>
          <p:cNvSpPr txBox="1"/>
          <p:nvPr/>
        </p:nvSpPr>
        <p:spPr>
          <a:xfrm>
            <a:off x="617100" y="1701675"/>
            <a:ext cx="11425200" cy="4883400"/>
          </a:xfrm>
          <a:prstGeom prst="rect">
            <a:avLst/>
          </a:prstGeom>
          <a:noFill/>
          <a:ln>
            <a:noFill/>
          </a:ln>
        </p:spPr>
        <p:txBody>
          <a:bodyPr anchorCtr="0" anchor="t" bIns="45700" lIns="91425" spcFirstLastPara="1" rIns="91425" wrap="square" tIns="45700">
            <a:normAutofit/>
          </a:bodyPr>
          <a:lstStyle/>
          <a:p>
            <a:pPr indent="-349250" lvl="1" marL="742950" rtl="0" algn="l">
              <a:spcBef>
                <a:spcPts val="48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tĩnh là  hoạt động kiểm tra bằng cách Review và sẽ không chạy chương trình (hoặc phần mềm) để kiểm thử.</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480"/>
              </a:spcBef>
              <a:spcAft>
                <a:spcPts val="0"/>
              </a:spcAft>
              <a:buClr>
                <a:srgbClr val="FF5A33"/>
              </a:buClr>
              <a:buSzPts val="3400"/>
              <a:buFont typeface="Quattrocento Sans"/>
              <a:buChar char="❖"/>
            </a:pPr>
            <a:r>
              <a:rPr lang="en-US" sz="3400">
                <a:solidFill>
                  <a:srgbClr val="1B1B1B"/>
                </a:solidFill>
                <a:latin typeface="Quattrocento Sans"/>
                <a:ea typeface="Quattrocento Sans"/>
                <a:cs typeface="Quattrocento Sans"/>
                <a:sym typeface="Quattrocento Sans"/>
              </a:rPr>
              <a:t>Kiểm thử tĩnh được thực hiện ở giai đoạn đầu của chu kỳ phát triển phần mềm.</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48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tĩnh sẽ kiểm tra tính đúng đắn của code (mã lệnh), thuật toán hay tài liệu.</a:t>
            </a:r>
            <a:endParaRPr sz="3400">
              <a:solidFill>
                <a:srgbClr val="333333"/>
              </a:solidFill>
              <a:highlight>
                <a:schemeClr val="lt1"/>
              </a:highlight>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143" name="Google Shape;143;g11470f59a61_0_23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Static</a:t>
            </a:r>
            <a:r>
              <a:rPr lang="en-US" sz="4000">
                <a:solidFill>
                  <a:srgbClr val="333333"/>
                </a:solidFill>
                <a:latin typeface="Quattrocento Sans"/>
                <a:ea typeface="Quattrocento Sans"/>
                <a:cs typeface="Quattrocento Sans"/>
                <a:sym typeface="Quattrocento Sans"/>
              </a:rPr>
              <a:t> Testing - 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 calcmode="lin" valueType="num">
                                      <p:cBhvr additive="base">
                                        <p:cTn dur="1000"/>
                                        <p:tgtEl>
                                          <p:spTgt spid="1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 calcmode="lin" valueType="num">
                                      <p:cBhvr additive="base">
                                        <p:cTn dur="1000"/>
                                        <p:tgtEl>
                                          <p:spTgt spid="1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 calcmode="lin" valueType="num">
                                      <p:cBhvr additive="base">
                                        <p:cTn dur="1000"/>
                                        <p:tgtEl>
                                          <p:spTgt spid="1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 calcmode="lin" valueType="num">
                                      <p:cBhvr additive="base">
                                        <p:cTn dur="1000"/>
                                        <p:tgtEl>
                                          <p:spTgt spid="14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5edf558da_0_1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60" name="Google Shape;460;g115edf558da_0_166"/>
          <p:cNvSpPr txBox="1"/>
          <p:nvPr/>
        </p:nvSpPr>
        <p:spPr>
          <a:xfrm>
            <a:off x="458250" y="901175"/>
            <a:ext cx="11578800" cy="54111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khối lượng(</a:t>
            </a:r>
            <a:r>
              <a:rPr lang="en-US" sz="3600">
                <a:solidFill>
                  <a:srgbClr val="333333"/>
                </a:solidFill>
                <a:highlight>
                  <a:schemeClr val="lt1"/>
                </a:highlight>
                <a:latin typeface="Quattrocento Sans"/>
                <a:ea typeface="Quattrocento Sans"/>
                <a:cs typeface="Quattrocento Sans"/>
                <a:sym typeface="Quattrocento Sans"/>
              </a:rPr>
              <a:t>Volume</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là một thử nghiệm hiệu suất phi chức năng, nơi mà phần mềm phải chịu một lượng lớn dữ liệu.</a:t>
            </a:r>
            <a:endParaRPr sz="3600">
              <a:solidFill>
                <a:srgbClr val="1B1B1B"/>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a:t>
            </a:r>
            <a:r>
              <a:rPr lang="en-US" sz="3600">
                <a:solidFill>
                  <a:srgbClr val="1B1B1B"/>
                </a:solidFill>
                <a:highlight>
                  <a:srgbClr val="FFFFFF"/>
                </a:highlight>
                <a:latin typeface="Quattrocento Sans"/>
                <a:ea typeface="Quattrocento Sans"/>
                <a:cs typeface="Quattrocento Sans"/>
                <a:sym typeface="Quattrocento Sans"/>
              </a:rPr>
              <a:t>Thử nghiệm tình trạng của trang web âm nhạc khi có hàng triệu người dùng tải bài hát xuống.</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 calcmode="lin" valueType="num">
                                      <p:cBhvr additive="base">
                                        <p:cTn dur="1000"/>
                                        <p:tgtEl>
                                          <p:spTgt spid="4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 calcmode="lin" valueType="num">
                                      <p:cBhvr additive="base">
                                        <p:cTn dur="1000"/>
                                        <p:tgtEl>
                                          <p:spTgt spid="4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15edf558da_0_1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66" name="Google Shape;466;g115edf558da_0_179"/>
          <p:cNvSpPr txBox="1"/>
          <p:nvPr/>
        </p:nvSpPr>
        <p:spPr>
          <a:xfrm>
            <a:off x="458250" y="901175"/>
            <a:ext cx="11733900" cy="5956800"/>
          </a:xfrm>
          <a:prstGeom prst="rect">
            <a:avLst/>
          </a:prstGeom>
          <a:noFill/>
          <a:ln>
            <a:noFill/>
          </a:ln>
        </p:spPr>
        <p:txBody>
          <a:bodyPr anchorCtr="0" anchor="t" bIns="45700" lIns="91425" spcFirstLastPara="1" rIns="91425" wrap="square" tIns="45700">
            <a:noAutofit/>
          </a:bodyPr>
          <a:lstStyle/>
          <a:p>
            <a:pPr indent="-361950" lvl="1" marL="742950" rtl="0" algn="l">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bảo mật(</a:t>
            </a:r>
            <a:r>
              <a:rPr lang="en-US" sz="3600">
                <a:solidFill>
                  <a:srgbClr val="333333"/>
                </a:solidFill>
                <a:highlight>
                  <a:schemeClr val="lt1"/>
                </a:highlight>
                <a:latin typeface="Quattrocento Sans"/>
                <a:ea typeface="Quattrocento Sans"/>
                <a:cs typeface="Quattrocento Sans"/>
                <a:sym typeface="Quattrocento Sans"/>
              </a:rPr>
              <a:t>Security</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sz="3600">
              <a:solidFill>
                <a:srgbClr val="1B1B1B"/>
              </a:solidFill>
              <a:highlight>
                <a:srgbClr val="FFFFFF"/>
              </a:highlight>
              <a:latin typeface="Quattrocento Sans"/>
              <a:ea typeface="Quattrocento Sans"/>
              <a:cs typeface="Quattrocento Sans"/>
              <a:sym typeface="Quattrocento Sans"/>
            </a:endParaRPr>
          </a:p>
          <a:p>
            <a:pPr indent="0" lvl="0" marL="742950" rtl="0" algn="l">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 calcmode="lin" valueType="num">
                                      <p:cBhvr additive="base">
                                        <p:cTn dur="1000"/>
                                        <p:tgtEl>
                                          <p:spTgt spid="46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 calcmode="lin" valueType="num">
                                      <p:cBhvr additive="base">
                                        <p:cTn dur="1000"/>
                                        <p:tgtEl>
                                          <p:spTgt spid="46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16970c1675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72" name="Google Shape;472;g116970c1675_0_0"/>
          <p:cNvSpPr txBox="1"/>
          <p:nvPr/>
        </p:nvSpPr>
        <p:spPr>
          <a:xfrm>
            <a:off x="613350" y="1446900"/>
            <a:ext cx="7390800" cy="5411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6970c1675_0_0"/>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thông số trong kiểm thử phi chức năng</a:t>
            </a:r>
            <a:endParaRPr sz="4000">
              <a:solidFill>
                <a:schemeClr val="dk1"/>
              </a:solidFill>
              <a:latin typeface="Quattrocento Sans"/>
              <a:ea typeface="Quattrocento Sans"/>
              <a:cs typeface="Quattrocento Sans"/>
              <a:sym typeface="Quattrocento Sans"/>
            </a:endParaRPr>
          </a:p>
        </p:txBody>
      </p:sp>
      <p:pic>
        <p:nvPicPr>
          <p:cNvPr id="474" name="Google Shape;474;g116970c1675_0_0"/>
          <p:cNvPicPr preferRelativeResize="0"/>
          <p:nvPr/>
        </p:nvPicPr>
        <p:blipFill>
          <a:blip r:embed="rId3">
            <a:alphaModFix/>
          </a:blip>
          <a:stretch>
            <a:fillRect/>
          </a:stretch>
        </p:blipFill>
        <p:spPr>
          <a:xfrm>
            <a:off x="1729200" y="1562550"/>
            <a:ext cx="9347100" cy="49219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 calcmode="lin" valueType="num">
                                      <p:cBhvr additive="base">
                                        <p:cTn dur="1000"/>
                                        <p:tgtEl>
                                          <p:spTgt spid="4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16970c1675_0_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80" name="Google Shape;480;g116970c1675_0_7"/>
          <p:cNvSpPr txBox="1"/>
          <p:nvPr/>
        </p:nvSpPr>
        <p:spPr>
          <a:xfrm>
            <a:off x="631525" y="882975"/>
            <a:ext cx="11210700" cy="5793000"/>
          </a:xfrm>
          <a:prstGeom prst="rect">
            <a:avLst/>
          </a:prstGeom>
          <a:noFill/>
          <a:ln>
            <a:noFill/>
          </a:ln>
        </p:spPr>
        <p:txBody>
          <a:bodyPr anchorCtr="0" anchor="t" bIns="45700" lIns="91425" spcFirstLastPara="1" rIns="91425" wrap="square" tIns="45700">
            <a:noAutofit/>
          </a:bodyPr>
          <a:lstStyle/>
          <a:p>
            <a:pPr indent="-323850" lvl="1" marL="742950" rtl="0" algn="l">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Security (Bảo mật): Tham số xác định cách hệ thống được bảo vệ an toàn trước các cuộc tấn công có chủ ý và đột ngột từ các nguồn bên trong và bên ngoài.</a:t>
            </a:r>
            <a:endParaRPr sz="3000">
              <a:solidFill>
                <a:srgbClr val="333333"/>
              </a:solidFill>
              <a:highlight>
                <a:schemeClr val="lt1"/>
              </a:highlight>
              <a:latin typeface="Quattrocento Sans"/>
              <a:ea typeface="Quattrocento Sans"/>
              <a:cs typeface="Quattrocento Sans"/>
              <a:sym typeface="Quattrocento Sans"/>
            </a:endParaRPr>
          </a:p>
          <a:p>
            <a:pPr indent="-323850" lvl="1" marL="742950" rtl="0" algn="l">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Reliability (Độ tin cậy): Mức độ mà bất kỳ hệ thống phần mềm nào liên tục thực hiện các chức năng được chỉ định mà không gặp sự cố.</a:t>
            </a:r>
            <a:endParaRPr sz="3000">
              <a:solidFill>
                <a:srgbClr val="333333"/>
              </a:solidFill>
              <a:highlight>
                <a:schemeClr val="lt1"/>
              </a:highlight>
              <a:latin typeface="Quattrocento Sans"/>
              <a:ea typeface="Quattrocento Sans"/>
              <a:cs typeface="Quattrocento Sans"/>
              <a:sym typeface="Quattrocento Sans"/>
            </a:endParaRPr>
          </a:p>
          <a:p>
            <a:pPr indent="-323850" lvl="1" marL="742950" rtl="0" algn="l">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Survivability (Khả năng sống sót): Tham số kiểm tra rằng hệ thống phần mềm tiếp tục hoạt động và tự phục hồi trong trường hợp lỗi hệ thống.</a:t>
            </a:r>
            <a:endParaRPr sz="3000">
              <a:solidFill>
                <a:srgbClr val="333333"/>
              </a:solidFill>
              <a:highlight>
                <a:schemeClr val="lt1"/>
              </a:highlight>
              <a:latin typeface="Quattrocento Sans"/>
              <a:ea typeface="Quattrocento Sans"/>
              <a:cs typeface="Quattrocento Sans"/>
              <a:sym typeface="Quattrocento Sans"/>
            </a:endParaRPr>
          </a:p>
          <a:p>
            <a:pPr indent="-323850" lvl="1" marL="742950" rtl="0" algn="l">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Availability (Tính sẵn có): Tham số xác định mức độ mà người dùng có thể phụ thuộc vào hệ thống trong quá trình hoạt động.</a:t>
            </a:r>
            <a:endParaRPr sz="3000">
              <a:solidFill>
                <a:srgbClr val="333333"/>
              </a:solidFill>
              <a:highlight>
                <a:schemeClr val="lt1"/>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3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anim calcmode="lin" valueType="num">
                                      <p:cBhvr additive="base">
                                        <p:cTn dur="1000"/>
                                        <p:tgtEl>
                                          <p:spTgt spid="48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anim calcmode="lin" valueType="num">
                                      <p:cBhvr additive="base">
                                        <p:cTn dur="1000"/>
                                        <p:tgtEl>
                                          <p:spTgt spid="48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anim calcmode="lin" valueType="num">
                                      <p:cBhvr additive="base">
                                        <p:cTn dur="1000"/>
                                        <p:tgtEl>
                                          <p:spTgt spid="48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anim calcmode="lin" valueType="num">
                                      <p:cBhvr additive="base">
                                        <p:cTn dur="1000"/>
                                        <p:tgtEl>
                                          <p:spTgt spid="48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0">
                                            <p:txEl>
                                              <p:pRg end="4" st="4"/>
                                            </p:txEl>
                                          </p:spTgt>
                                        </p:tgtEl>
                                        <p:attrNameLst>
                                          <p:attrName>style.visibility</p:attrName>
                                        </p:attrNameLst>
                                      </p:cBhvr>
                                      <p:to>
                                        <p:strVal val="visible"/>
                                      </p:to>
                                    </p:set>
                                    <p:anim calcmode="lin" valueType="num">
                                      <p:cBhvr additive="base">
                                        <p:cTn dur="1000"/>
                                        <p:tgtEl>
                                          <p:spTgt spid="48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16970c1675_0_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86" name="Google Shape;486;g116970c1675_0_13"/>
          <p:cNvSpPr txBox="1"/>
          <p:nvPr/>
        </p:nvSpPr>
        <p:spPr>
          <a:xfrm>
            <a:off x="631525" y="882975"/>
            <a:ext cx="11374500" cy="5865900"/>
          </a:xfrm>
          <a:prstGeom prst="rect">
            <a:avLst/>
          </a:prstGeom>
          <a:noFill/>
          <a:ln>
            <a:noFill/>
          </a:ln>
        </p:spPr>
        <p:txBody>
          <a:bodyPr anchorCtr="0" anchor="t" bIns="45700" lIns="91425" spcFirstLastPara="1" rIns="91425" wrap="square" tIns="45700">
            <a:noAutofit/>
          </a:bodyPr>
          <a:lstStyle/>
          <a:p>
            <a:pPr indent="-311150" lvl="1" marL="742950" rtl="0" algn="l">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Usability (Khả năng sử dụng): Người dùng có thể dễ dàng học hỏi, vận hành, chuẩn bị đầu vào và đầu ra thông qua tương tác với một hệ thống.</a:t>
            </a:r>
            <a:endParaRPr sz="2800">
              <a:solidFill>
                <a:srgbClr val="333333"/>
              </a:solidFill>
              <a:highlight>
                <a:schemeClr val="lt1"/>
              </a:highlight>
              <a:latin typeface="Quattrocento Sans"/>
              <a:ea typeface="Quattrocento Sans"/>
              <a:cs typeface="Quattrocento Sans"/>
              <a:sym typeface="Quattrocento Sans"/>
            </a:endParaRPr>
          </a:p>
          <a:p>
            <a:pPr indent="-311150" lvl="1" marL="742950" rtl="0" algn="l">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Scalability (Khả năng mở rộng): Thuật ngữ này đề cập đến mức độ mà bất kỳ ứng dụng phần mềm nào cũng có thể mở rộng khả năng xử lý của nó để đáp ứng nhu cầu gia tăng.</a:t>
            </a:r>
            <a:endParaRPr sz="2800">
              <a:solidFill>
                <a:srgbClr val="333333"/>
              </a:solidFill>
              <a:highlight>
                <a:schemeClr val="lt1"/>
              </a:highlight>
              <a:latin typeface="Quattrocento Sans"/>
              <a:ea typeface="Quattrocento Sans"/>
              <a:cs typeface="Quattrocento Sans"/>
              <a:sym typeface="Quattrocento Sans"/>
            </a:endParaRPr>
          </a:p>
          <a:p>
            <a:pPr indent="-311150" lvl="1" marL="742950" rtl="0" algn="l">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Interoperability (Khả năng tương tác): Tham số phi chức năng này kiểm tra giao diện hệ thống phần mềm tương tác với các hệ thống phần mềm khác.</a:t>
            </a:r>
            <a:endParaRPr sz="2800">
              <a:solidFill>
                <a:srgbClr val="333333"/>
              </a:solidFill>
              <a:highlight>
                <a:schemeClr val="lt1"/>
              </a:highlight>
              <a:latin typeface="Quattrocento Sans"/>
              <a:ea typeface="Quattrocento Sans"/>
              <a:cs typeface="Quattrocento Sans"/>
              <a:sym typeface="Quattrocento Sans"/>
            </a:endParaRPr>
          </a:p>
          <a:p>
            <a:pPr indent="-311150" lvl="1" marL="742950" rtl="0" algn="l">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Efficiency (Tính hiệu quả): Tham số này xác định bất kỳ hệ thống phần mềm nào cũng có thể xử lý dung lượng, số lượng và thời gian đáp ứng.</a:t>
            </a:r>
            <a:endParaRPr sz="2800">
              <a:solidFill>
                <a:srgbClr val="333333"/>
              </a:solidFill>
              <a:highlight>
                <a:schemeClr val="lt1"/>
              </a:highlight>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28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 calcmode="lin" valueType="num">
                                      <p:cBhvr additive="base">
                                        <p:cTn dur="1000"/>
                                        <p:tgtEl>
                                          <p:spTgt spid="4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 calcmode="lin" valueType="num">
                                      <p:cBhvr additive="base">
                                        <p:cTn dur="1000"/>
                                        <p:tgtEl>
                                          <p:spTgt spid="4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 calcmode="lin" valueType="num">
                                      <p:cBhvr additive="base">
                                        <p:cTn dur="1000"/>
                                        <p:tgtEl>
                                          <p:spTgt spid="4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 calcmode="lin" valueType="num">
                                      <p:cBhvr additive="base">
                                        <p:cTn dur="1000"/>
                                        <p:tgtEl>
                                          <p:spTgt spid="4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 calcmode="lin" valueType="num">
                                      <p:cBhvr additive="base">
                                        <p:cTn dur="1000"/>
                                        <p:tgtEl>
                                          <p:spTgt spid="4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16970c1675_0_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92" name="Google Shape;492;g116970c1675_0_18"/>
          <p:cNvSpPr txBox="1"/>
          <p:nvPr/>
        </p:nvSpPr>
        <p:spPr>
          <a:xfrm>
            <a:off x="631525" y="882975"/>
            <a:ext cx="11338200" cy="5702100"/>
          </a:xfrm>
          <a:prstGeom prst="rect">
            <a:avLst/>
          </a:prstGeom>
          <a:noFill/>
          <a:ln>
            <a:noFill/>
          </a:ln>
        </p:spPr>
        <p:txBody>
          <a:bodyPr anchorCtr="0" anchor="t" bIns="45700" lIns="91425" spcFirstLastPara="1" rIns="91425" wrap="square" tIns="45700">
            <a:noAutofit/>
          </a:bodyPr>
          <a:lstStyle/>
          <a:p>
            <a:pPr indent="-330200" lvl="1" marL="742950" rtl="0" algn="l">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Flexibility (Tính linh hoạt): Thuật ngữ này đề cập đến sự dễ dàng mà ứng dụng có thể hoạt động trong các cấu hình phần cứng và phần mềm khác nhau. Giống như RAM tối thiểu, yêu cầu CPU.</a:t>
            </a:r>
            <a:endParaRPr sz="3100">
              <a:solidFill>
                <a:srgbClr val="333333"/>
              </a:solidFill>
              <a:highlight>
                <a:schemeClr val="lt1"/>
              </a:highlight>
              <a:latin typeface="Quattrocento Sans"/>
              <a:ea typeface="Quattrocento Sans"/>
              <a:cs typeface="Quattrocento Sans"/>
              <a:sym typeface="Quattrocento Sans"/>
            </a:endParaRPr>
          </a:p>
          <a:p>
            <a:pPr indent="-330200" lvl="1" marL="742950" rtl="0" algn="l">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Portability (Tính di động): Tính linh hoạt của phần mềm để chuyển từ môi trường phần cứng hoặc phần mềm hiện tại của nó.</a:t>
            </a:r>
            <a:endParaRPr sz="3100">
              <a:solidFill>
                <a:srgbClr val="333333"/>
              </a:solidFill>
              <a:highlight>
                <a:schemeClr val="lt1"/>
              </a:highlight>
              <a:latin typeface="Quattrocento Sans"/>
              <a:ea typeface="Quattrocento Sans"/>
              <a:cs typeface="Quattrocento Sans"/>
              <a:sym typeface="Quattrocento Sans"/>
            </a:endParaRPr>
          </a:p>
          <a:p>
            <a:pPr indent="-330200" lvl="1" marL="742950" rtl="0" algn="l">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Reusability (Tái sử dụng): Nó đề cập đến một phần của hệ thống phần mềm có thể được chuyển đổi để sử dụng trong một ứng dụng khác.</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 calcmode="lin" valueType="num">
                                      <p:cBhvr additive="base">
                                        <p:cTn dur="1000"/>
                                        <p:tgtEl>
                                          <p:spTgt spid="4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 calcmode="lin" valueType="num">
                                      <p:cBhvr additive="base">
                                        <p:cTn dur="1000"/>
                                        <p:tgtEl>
                                          <p:spTgt spid="4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 calcmode="lin" valueType="num">
                                      <p:cBhvr additive="base">
                                        <p:cTn dur="1000"/>
                                        <p:tgtEl>
                                          <p:spTgt spid="49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15edf558da_0_10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498" name="Google Shape;498;g115edf558da_0_108"/>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49250" lvl="1" marL="742950" rtl="0" algn="l">
              <a:lnSpc>
                <a:spcPct val="115000"/>
              </a:lnSpc>
              <a:spcBef>
                <a:spcPts val="7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Xác định cách hệ thống được bảo vệ an toàn trước các cuộc tấn công có chủ ý và đột ngột từ các nguồn bên trong và bên ngoài.</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tiếp tục hoạt động và tự phục hồi trong trường hợp lỗi hệ thống.</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ứng dụng phần mềm nào cũng có thể mở rộng khả năng xử lý của nó để đáp ứng nhu cầu gia tăng.</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nào cũng có thể xử lý dung lượng, số lượng và thời gian đáp ứng.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499" name="Google Shape;499;g115edf558da_0_108"/>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 calcmode="lin" valueType="num">
                                      <p:cBhvr additive="base">
                                        <p:cTn dur="1000"/>
                                        <p:tgtEl>
                                          <p:spTgt spid="4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 calcmode="lin" valueType="num">
                                      <p:cBhvr additive="base">
                                        <p:cTn dur="1000"/>
                                        <p:tgtEl>
                                          <p:spTgt spid="4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 calcmode="lin" valueType="num">
                                      <p:cBhvr additive="base">
                                        <p:cTn dur="1000"/>
                                        <p:tgtEl>
                                          <p:spTgt spid="4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 calcmode="lin" valueType="num">
                                      <p:cBhvr additive="base">
                                        <p:cTn dur="1000"/>
                                        <p:tgtEl>
                                          <p:spTgt spid="4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15edf558da_0_1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non-functional testing</a:t>
            </a:r>
            <a:endParaRPr/>
          </a:p>
        </p:txBody>
      </p:sp>
      <p:sp>
        <p:nvSpPr>
          <p:cNvPr id="505" name="Google Shape;505;g115edf558da_0_114"/>
          <p:cNvSpPr txBox="1"/>
          <p:nvPr/>
        </p:nvSpPr>
        <p:spPr>
          <a:xfrm>
            <a:off x="613350" y="1446900"/>
            <a:ext cx="11675700" cy="54111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Kết quả sau khi kiểm thử phi chức năng thường không đưa ra số chính xác mà chỉ là tương đối.</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mạng, bảo mật, lập trình.</a:t>
            </a:r>
            <a:endParaRPr sz="3600">
              <a:solidFill>
                <a:srgbClr val="1B1B1B"/>
              </a:solidFill>
              <a:highlight>
                <a:schemeClr val="lt1"/>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phương pháp thử nghiệm này liên quan chặt chẽ với ứng dụng đang được test, nên các công cụ để phục vụ cho mọi loại triển khai / nền tảng có thể không sẵn có.</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6" name="Google Shape;506;g115edf558da_0_114"/>
          <p:cNvSpPr txBox="1"/>
          <p:nvPr/>
        </p:nvSpPr>
        <p:spPr>
          <a:xfrm>
            <a:off x="613350" y="762150"/>
            <a:ext cx="115788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a:t>
            </a:r>
            <a:r>
              <a:rPr lang="en-US" sz="4000">
                <a:solidFill>
                  <a:srgbClr val="333333"/>
                </a:solidFill>
                <a:latin typeface="Quattrocento Sans"/>
                <a:ea typeface="Quattrocento Sans"/>
                <a:cs typeface="Quattrocento Sans"/>
                <a:sym typeface="Quattrocento Sans"/>
              </a:rPr>
              <a:t>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 calcmode="lin" valueType="num">
                                      <p:cBhvr additive="base">
                                        <p:cTn dur="1000"/>
                                        <p:tgtEl>
                                          <p:spTgt spid="50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anim calcmode="lin" valueType="num">
                                      <p:cBhvr additive="base">
                                        <p:cTn dur="1000"/>
                                        <p:tgtEl>
                                          <p:spTgt spid="50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anim calcmode="lin" valueType="num">
                                      <p:cBhvr additive="base">
                                        <p:cTn dur="1000"/>
                                        <p:tgtEl>
                                          <p:spTgt spid="50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13204b73d8_0_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2" name="Google Shape;512;g113204b73d8_0_6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4" name="Google Shape;514;g113204b73d8_0_6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g113204b73d8_0_69"/>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WhiteBox Testing - Kiểm thử hộp trắng</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Non-Functional  Testing - Kiểm thử phi chức năng</a:t>
            </a:r>
            <a:endParaRPr b="1" sz="2200">
              <a:solidFill>
                <a:srgbClr val="333333"/>
              </a:solidFill>
              <a:latin typeface="Quattrocento Sans"/>
              <a:ea typeface="Quattrocento Sans"/>
              <a:cs typeface="Quattrocento Sans"/>
              <a:sym typeface="Quattrocento Sans"/>
            </a:endParaRPr>
          </a:p>
        </p:txBody>
      </p:sp>
      <p:sp>
        <p:nvSpPr>
          <p:cNvPr id="516" name="Google Shape;516;g113204b73d8_0_6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517" name="Google Shape;517;g113204b73d8_0_69"/>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470f59a61_0_12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3" name="Google Shape;523;g11470f59a61_0_12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5" name="Google Shape;525;g11470f59a61_0_12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g11470f59a61_0_129"/>
          <p:cNvSpPr txBox="1"/>
          <p:nvPr/>
        </p:nvSpPr>
        <p:spPr>
          <a:xfrm>
            <a:off x="894600" y="2067600"/>
            <a:ext cx="8328300" cy="4257000"/>
          </a:xfrm>
          <a:prstGeom prst="rect">
            <a:avLst/>
          </a:prstGeom>
          <a:noFill/>
          <a:ln>
            <a:noFill/>
          </a:ln>
        </p:spPr>
        <p:txBody>
          <a:bodyPr anchorCtr="0" anchor="t" bIns="45700" lIns="91425" spcFirstLastPara="1" rIns="91425" wrap="square" tIns="45700">
            <a:noAutofit/>
          </a:bodyPr>
          <a:lstStyle/>
          <a:p>
            <a:pPr indent="-438150" lvl="0" marL="457200" rtl="0" algn="l">
              <a:lnSpc>
                <a:spcPct val="115000"/>
              </a:lnSpc>
              <a:spcBef>
                <a:spcPts val="0"/>
              </a:spcBef>
              <a:spcAft>
                <a:spcPts val="0"/>
              </a:spcAft>
              <a:buClr>
                <a:srgbClr val="333333"/>
              </a:buClr>
              <a:buSzPts val="3300"/>
              <a:buFont typeface="Quattrocento Sans"/>
              <a:buChar char="•"/>
            </a:pPr>
            <a:r>
              <a:rPr b="1" lang="en-US" sz="2500">
                <a:solidFill>
                  <a:srgbClr val="333333"/>
                </a:solidFill>
                <a:latin typeface="Quattrocento Sans"/>
                <a:ea typeface="Quattrocento Sans"/>
                <a:cs typeface="Quattrocento Sans"/>
                <a:sym typeface="Quattrocento Sans"/>
              </a:rPr>
              <a:t>Black-box Test Techniques - Kỹ thuật kiểm thử hộp đen</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phân vùng tương đương</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phân tích giá trị biên</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bảng quyết định</a:t>
            </a:r>
            <a:endParaRPr b="1" sz="2500">
              <a:solidFill>
                <a:srgbClr val="333333"/>
              </a:solidFill>
              <a:latin typeface="Quattrocento Sans"/>
              <a:ea typeface="Quattrocento Sans"/>
              <a:cs typeface="Quattrocento Sans"/>
              <a:sym typeface="Quattrocento Sans"/>
            </a:endParaRPr>
          </a:p>
          <a:p>
            <a:pPr indent="-438150" lvl="0" marL="457200" rtl="0" algn="l">
              <a:lnSpc>
                <a:spcPct val="115000"/>
              </a:lnSpc>
              <a:spcBef>
                <a:spcPts val="0"/>
              </a:spcBef>
              <a:spcAft>
                <a:spcPts val="0"/>
              </a:spcAft>
              <a:buClr>
                <a:srgbClr val="333333"/>
              </a:buClr>
              <a:buSzPts val="3300"/>
              <a:buFont typeface="Quattrocento Sans"/>
              <a:buChar char="•"/>
            </a:pPr>
            <a:r>
              <a:rPr b="1" lang="en-US" sz="2500">
                <a:solidFill>
                  <a:srgbClr val="333333"/>
                </a:solidFill>
                <a:latin typeface="Quattrocento Sans"/>
                <a:ea typeface="Quattrocento Sans"/>
                <a:cs typeface="Quattrocento Sans"/>
                <a:sym typeface="Quattrocento Sans"/>
              </a:rPr>
              <a:t>Experience base Techniques - Kỹ thuật kiểm thử dựa trên kinh nghiệm</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thăm dò</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đoán lỗi</a:t>
            </a:r>
            <a:endParaRPr b="1" sz="2500">
              <a:solidFill>
                <a:srgbClr val="333333"/>
              </a:solidFill>
              <a:latin typeface="Quattrocento Sans"/>
              <a:ea typeface="Quattrocento Sans"/>
              <a:cs typeface="Quattrocento Sans"/>
              <a:sym typeface="Quattrocento Sans"/>
            </a:endParaRPr>
          </a:p>
          <a:p>
            <a:pPr indent="-387350" lvl="1" marL="914400" rtl="0" algn="l">
              <a:lnSpc>
                <a:spcPct val="115000"/>
              </a:lnSpc>
              <a:spcBef>
                <a:spcPts val="0"/>
              </a:spcBef>
              <a:spcAft>
                <a:spcPts val="0"/>
              </a:spcAft>
              <a:buClr>
                <a:srgbClr val="333333"/>
              </a:buClr>
              <a:buSzPts val="2500"/>
              <a:buFont typeface="Quattrocento Sans"/>
              <a:buChar char="○"/>
            </a:pPr>
            <a:r>
              <a:rPr b="1" lang="en-US" sz="2500">
                <a:solidFill>
                  <a:srgbClr val="333333"/>
                </a:solidFill>
                <a:latin typeface="Quattrocento Sans"/>
                <a:ea typeface="Quattrocento Sans"/>
                <a:cs typeface="Quattrocento Sans"/>
                <a:sym typeface="Quattrocento Sans"/>
              </a:rPr>
              <a:t>Kỹ thuật dựa trên danh mục kiểm tra</a:t>
            </a:r>
            <a:endParaRPr b="1" sz="2500">
              <a:solidFill>
                <a:srgbClr val="333333"/>
              </a:solidFill>
              <a:latin typeface="Quattrocento Sans"/>
              <a:ea typeface="Quattrocento Sans"/>
              <a:cs typeface="Quattrocento Sans"/>
              <a:sym typeface="Quattrocento Sans"/>
            </a:endParaRPr>
          </a:p>
          <a:p>
            <a:pPr indent="-368300" lvl="0" marL="457200" rtl="0" algn="l">
              <a:lnSpc>
                <a:spcPct val="115000"/>
              </a:lnSpc>
              <a:spcBef>
                <a:spcPts val="0"/>
              </a:spcBef>
              <a:spcAft>
                <a:spcPts val="0"/>
              </a:spcAft>
              <a:buClr>
                <a:srgbClr val="333333"/>
              </a:buClr>
              <a:buSzPts val="2200"/>
              <a:buFont typeface="Quattrocento Sans"/>
              <a:buChar char="•"/>
            </a:pPr>
            <a:r>
              <a:t/>
            </a:r>
            <a:endParaRPr b="1" sz="2200">
              <a:solidFill>
                <a:srgbClr val="333333"/>
              </a:solidFill>
              <a:latin typeface="Quattrocento Sans"/>
              <a:ea typeface="Quattrocento Sans"/>
              <a:cs typeface="Quattrocento Sans"/>
              <a:sym typeface="Quattrocento Sans"/>
            </a:endParaRPr>
          </a:p>
        </p:txBody>
      </p:sp>
      <p:sp>
        <p:nvSpPr>
          <p:cNvPr id="527" name="Google Shape;527;g11470f59a61_0_12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528" name="Google Shape;528;g11470f59a61_0_129"/>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470f59a61_0_40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testing</a:t>
            </a:r>
            <a:endParaRPr/>
          </a:p>
        </p:txBody>
      </p:sp>
      <p:sp>
        <p:nvSpPr>
          <p:cNvPr id="149" name="Google Shape;149;g11470f59a61_0_405"/>
          <p:cNvSpPr txBox="1"/>
          <p:nvPr/>
        </p:nvSpPr>
        <p:spPr>
          <a:xfrm>
            <a:off x="433225" y="1610700"/>
            <a:ext cx="11758800" cy="5247300"/>
          </a:xfrm>
          <a:prstGeom prst="rect">
            <a:avLst/>
          </a:prstGeom>
          <a:noFill/>
          <a:ln>
            <a:noFill/>
          </a:ln>
        </p:spPr>
        <p:txBody>
          <a:bodyPr anchorCtr="0" anchor="t" bIns="45700" lIns="91425" spcFirstLastPara="1" rIns="91425" wrap="square" tIns="45700">
            <a:norm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Walkthrough - Hướng dẫn: Một buổi walkthrough là một buổi họp mà ở đó tác giả của các tài liệu đặc tả phần mềm giới thiệu sơ lược về dự án phần mềm sẽ làm để cho những người tham dự có một sự hiểu biết chung về phần mềm đó, đồng thời thu thập những ý kiến phản hồi từ họ.</a:t>
            </a:r>
            <a:endParaRPr sz="3500">
              <a:solidFill>
                <a:srgbClr val="333333"/>
              </a:solidFill>
              <a:highlight>
                <a:schemeClr val="lt1"/>
              </a:highlight>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150" name="Google Shape;150;g11470f59a61_0_405"/>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hoạt động Review trong kiểm thử tĩnh</a:t>
            </a:r>
            <a:endParaRPr sz="4000">
              <a:solidFill>
                <a:schemeClr val="dk1"/>
              </a:solidFill>
              <a:latin typeface="Quattrocento Sans"/>
              <a:ea typeface="Quattrocento Sans"/>
              <a:cs typeface="Quattrocento Sans"/>
              <a:sym typeface="Quattrocento Sans"/>
            </a:endParaRPr>
          </a:p>
        </p:txBody>
      </p:sp>
      <p:pic>
        <p:nvPicPr>
          <p:cNvPr id="151" name="Google Shape;151;g11470f59a61_0_405"/>
          <p:cNvPicPr preferRelativeResize="0"/>
          <p:nvPr/>
        </p:nvPicPr>
        <p:blipFill>
          <a:blip r:embed="rId3">
            <a:alphaModFix/>
          </a:blip>
          <a:stretch>
            <a:fillRect/>
          </a:stretch>
        </p:blipFill>
        <p:spPr>
          <a:xfrm>
            <a:off x="8422425" y="4291850"/>
            <a:ext cx="3530650" cy="24875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 calcmode="lin" valueType="num">
                                      <p:cBhvr additive="base">
                                        <p:cTn dur="1000"/>
                                        <p:tgtEl>
                                          <p:spTgt spid="1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 calcmode="lin" valueType="num">
                                      <p:cBhvr additive="base">
                                        <p:cTn dur="1000"/>
                                        <p:tgtEl>
                                          <p:spTgt spid="14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1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1470f59a61_0_3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a:t>
            </a:r>
            <a:r>
              <a:rPr lang="en-US"/>
              <a:t>testing</a:t>
            </a:r>
            <a:endParaRPr/>
          </a:p>
        </p:txBody>
      </p:sp>
      <p:sp>
        <p:nvSpPr>
          <p:cNvPr id="157" name="Google Shape;157;g11470f59a61_0_346"/>
          <p:cNvSpPr txBox="1"/>
          <p:nvPr/>
        </p:nvSpPr>
        <p:spPr>
          <a:xfrm>
            <a:off x="283950" y="846675"/>
            <a:ext cx="11907900" cy="6102300"/>
          </a:xfrm>
          <a:prstGeom prst="rect">
            <a:avLst/>
          </a:prstGeom>
          <a:noFill/>
          <a:ln>
            <a:noFill/>
          </a:ln>
        </p:spPr>
        <p:txBody>
          <a:bodyPr anchorCtr="0" anchor="t" bIns="45700" lIns="91425" spcFirstLastPara="1" rIns="91425" wrap="square" tIns="45700">
            <a:normAutofit/>
          </a:bodyPr>
          <a:lstStyle/>
          <a:p>
            <a:pPr indent="-336550" lvl="1" marL="742950" rtl="0" algn="l">
              <a:spcBef>
                <a:spcPts val="480"/>
              </a:spcBef>
              <a:spcAft>
                <a:spcPts val="0"/>
              </a:spcAft>
              <a:buClr>
                <a:srgbClr val="FF5A33"/>
              </a:buClr>
              <a:buSzPts val="3200"/>
              <a:buFont typeface="Quattrocento Sans"/>
              <a:buChar char="❖"/>
            </a:pPr>
            <a:r>
              <a:rPr lang="en-US" sz="3800">
                <a:solidFill>
                  <a:srgbClr val="303030"/>
                </a:solidFill>
                <a:highlight>
                  <a:srgbClr val="FFFFFF"/>
                </a:highlight>
                <a:latin typeface="Quattrocento Sans"/>
                <a:ea typeface="Quattrocento Sans"/>
                <a:cs typeface="Quattrocento Sans"/>
                <a:sym typeface="Quattrocento Sans"/>
              </a:rPr>
              <a:t>Technical Review - </a:t>
            </a:r>
            <a:r>
              <a:rPr lang="en-US" sz="3800">
                <a:solidFill>
                  <a:srgbClr val="1B1B1B"/>
                </a:solidFill>
                <a:highlight>
                  <a:srgbClr val="FFFFFF"/>
                </a:highlight>
                <a:latin typeface="Quattrocento Sans"/>
                <a:ea typeface="Quattrocento Sans"/>
                <a:cs typeface="Quattrocento Sans"/>
                <a:sym typeface="Quattrocento Sans"/>
              </a:rPr>
              <a:t> Đánh giá kỹ thuật: </a:t>
            </a:r>
            <a:r>
              <a:rPr lang="en-US" sz="3600">
                <a:latin typeface="Quattrocento Sans"/>
                <a:ea typeface="Quattrocento Sans"/>
                <a:cs typeface="Quattrocento Sans"/>
                <a:sym typeface="Quattrocento Sans"/>
              </a:rPr>
              <a:t>Một cuộc họp ngang hàng mà ở đó những người tham dự là những người cùng nhóm kỹ thuật với nhau.</a:t>
            </a:r>
            <a:endParaRPr sz="36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solidFill>
                <a:srgbClr val="333333"/>
              </a:solidFill>
              <a:highlight>
                <a:schemeClr val="lt1"/>
              </a:highlight>
              <a:latin typeface="Quattrocento Sans"/>
              <a:ea typeface="Quattrocento Sans"/>
              <a:cs typeface="Quattrocento Sans"/>
              <a:sym typeface="Quattrocento Sans"/>
            </a:endParaRPr>
          </a:p>
        </p:txBody>
      </p:sp>
      <p:pic>
        <p:nvPicPr>
          <p:cNvPr id="158" name="Google Shape;158;g11470f59a61_0_346"/>
          <p:cNvPicPr preferRelativeResize="0"/>
          <p:nvPr/>
        </p:nvPicPr>
        <p:blipFill>
          <a:blip r:embed="rId3">
            <a:alphaModFix/>
          </a:blip>
          <a:stretch>
            <a:fillRect/>
          </a:stretch>
        </p:blipFill>
        <p:spPr>
          <a:xfrm>
            <a:off x="7536650" y="2749625"/>
            <a:ext cx="4655350" cy="2450200"/>
          </a:xfrm>
          <a:prstGeom prst="rect">
            <a:avLst/>
          </a:prstGeom>
          <a:noFill/>
          <a:ln>
            <a:noFill/>
          </a:ln>
        </p:spPr>
      </p:pic>
      <p:sp>
        <p:nvSpPr>
          <p:cNvPr id="159" name="Google Shape;159;g11470f59a61_0_346"/>
          <p:cNvSpPr txBox="1"/>
          <p:nvPr/>
        </p:nvSpPr>
        <p:spPr>
          <a:xfrm>
            <a:off x="283950" y="2835700"/>
            <a:ext cx="7373100" cy="4542600"/>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spcBef>
                <a:spcPts val="480"/>
              </a:spcBef>
              <a:spcAft>
                <a:spcPts val="0"/>
              </a:spcAft>
              <a:buNone/>
            </a:pPr>
            <a:r>
              <a:rPr lang="en-US" sz="9388">
                <a:solidFill>
                  <a:schemeClr val="dk1"/>
                </a:solidFill>
                <a:latin typeface="Quattrocento Sans"/>
                <a:ea typeface="Quattrocento Sans"/>
                <a:cs typeface="Quattrocento Sans"/>
                <a:sym typeface="Quattrocento Sans"/>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theo Test Cases, kiểm thử tự do,…) và đề xuất những thuật toán sẽ sử dụng, những giải pháp thay thế khi tiến hành phát triển phần mềm.</a:t>
            </a:r>
            <a:endParaRPr sz="9388">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 calcmode="lin" valueType="num">
                                      <p:cBhvr additive="base">
                                        <p:cTn dur="1000"/>
                                        <p:tgtEl>
                                          <p:spTgt spid="1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 calcmode="lin" valueType="num">
                                      <p:cBhvr additive="base">
                                        <p:cTn dur="1000"/>
                                        <p:tgtEl>
                                          <p:spTgt spid="1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 calcmode="lin" valueType="num">
                                      <p:cBhvr additive="base">
                                        <p:cTn dur="1000"/>
                                        <p:tgtEl>
                                          <p:spTgt spid="1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 calcmode="lin" valueType="num">
                                      <p:cBhvr additive="base">
                                        <p:cTn dur="1000"/>
                                        <p:tgtEl>
                                          <p:spTgt spid="1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 calcmode="lin" valueType="num">
                                      <p:cBhvr additive="base">
                                        <p:cTn dur="1000"/>
                                        <p:tgtEl>
                                          <p:spTgt spid="15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470f59a61_0_4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testing</a:t>
            </a:r>
            <a:endParaRPr/>
          </a:p>
        </p:txBody>
      </p:sp>
      <p:sp>
        <p:nvSpPr>
          <p:cNvPr id="165" name="Google Shape;165;g11470f59a61_0_422"/>
          <p:cNvSpPr txBox="1"/>
          <p:nvPr/>
        </p:nvSpPr>
        <p:spPr>
          <a:xfrm>
            <a:off x="283950" y="846675"/>
            <a:ext cx="11907900" cy="6102300"/>
          </a:xfrm>
          <a:prstGeom prst="rect">
            <a:avLst/>
          </a:prstGeom>
          <a:noFill/>
          <a:ln>
            <a:noFill/>
          </a:ln>
        </p:spPr>
        <p:txBody>
          <a:bodyPr anchorCtr="0" anchor="t" bIns="45700" lIns="91425" spcFirstLastPara="1" rIns="91425" wrap="square" tIns="45700">
            <a:normAutofit lnSpcReduction="10000"/>
          </a:bodyPr>
          <a:lstStyle/>
          <a:p>
            <a:pPr indent="-361950" lvl="1" marL="742950" rtl="0" algn="l">
              <a:spcBef>
                <a:spcPts val="480"/>
              </a:spcBef>
              <a:spcAft>
                <a:spcPts val="0"/>
              </a:spcAft>
              <a:buClr>
                <a:srgbClr val="FF5A33"/>
              </a:buClr>
              <a:buSzPts val="3600"/>
              <a:buFont typeface="Quattrocento Sans"/>
              <a:buChar char="❖"/>
            </a:pPr>
            <a:r>
              <a:rPr lang="en-US" sz="3600">
                <a:solidFill>
                  <a:srgbClr val="303030"/>
                </a:solidFill>
                <a:highlight>
                  <a:srgbClr val="FFFFFF"/>
                </a:highlight>
                <a:latin typeface="Quattrocento Sans"/>
                <a:ea typeface="Quattrocento Sans"/>
                <a:cs typeface="Quattrocento Sans"/>
                <a:sym typeface="Quattrocento Sans"/>
              </a:rPr>
              <a:t>Inspection </a:t>
            </a:r>
            <a:r>
              <a:rPr lang="en-US" sz="3600">
                <a:solidFill>
                  <a:srgbClr val="1B1B1B"/>
                </a:solidFill>
                <a:highlight>
                  <a:srgbClr val="FFFFFF"/>
                </a:highlight>
                <a:latin typeface="Quattrocento Sans"/>
                <a:ea typeface="Quattrocento Sans"/>
                <a:cs typeface="Quattrocento Sans"/>
                <a:sym typeface="Quattrocento Sans"/>
              </a:rPr>
              <a:t>- Kiểm tra:</a:t>
            </a:r>
            <a:r>
              <a:rPr lang="en-US" sz="3600">
                <a:solidFill>
                  <a:srgbClr val="1B1B1B"/>
                </a:solidFill>
                <a:highlight>
                  <a:srgbClr val="FFFFFF"/>
                </a:highlight>
                <a:latin typeface="Quattrocento Sans"/>
                <a:ea typeface="Quattrocento Sans"/>
                <a:cs typeface="Quattrocento Sans"/>
                <a:sym typeface="Quattrocento Sans"/>
              </a:rPr>
              <a:t> </a:t>
            </a:r>
            <a:r>
              <a:rPr lang="en-US" sz="3500">
                <a:solidFill>
                  <a:srgbClr val="303030"/>
                </a:solidFill>
                <a:highlight>
                  <a:srgbClr val="FFFFFF"/>
                </a:highlight>
                <a:latin typeface="Quattrocento Sans"/>
                <a:ea typeface="Quattrocento Sans"/>
                <a:cs typeface="Quattrocento Sans"/>
                <a:sym typeface="Quattrocento Sans"/>
              </a:rPr>
              <a:t>Là cuộc họp mà ở đó các thành viên trong dự án sẽ tham dự cuộc họp, đưa ra những câu hỏi để làm rõ vấn đề, trình bày những lỗi sai hoặc những vấn đề chưa có hướng giải quyết trong tài liệu và đề xuất những phương án hợp lý để cải thiện. Những thành viên tham gia sẽ trình bày, phản biện, tranh luận, kiến nghị,… nhằm mục đích đưa dự án hoạt động đúng hướng, theo đúng mong đợi của khách hàng.</a:t>
            </a:r>
            <a:endParaRPr sz="35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3000">
              <a:solidFill>
                <a:srgbClr val="333333"/>
              </a:solidFill>
              <a:highlight>
                <a:schemeClr val="lt1"/>
              </a:highlight>
              <a:latin typeface="Quattrocento Sans"/>
              <a:ea typeface="Quattrocento Sans"/>
              <a:cs typeface="Quattrocento Sans"/>
              <a:sym typeface="Quattrocento Sans"/>
            </a:endParaRPr>
          </a:p>
        </p:txBody>
      </p:sp>
      <p:pic>
        <p:nvPicPr>
          <p:cNvPr id="166" name="Google Shape;166;g11470f59a61_0_422"/>
          <p:cNvPicPr preferRelativeResize="0"/>
          <p:nvPr/>
        </p:nvPicPr>
        <p:blipFill>
          <a:blip r:embed="rId3">
            <a:alphaModFix/>
          </a:blip>
          <a:stretch>
            <a:fillRect/>
          </a:stretch>
        </p:blipFill>
        <p:spPr>
          <a:xfrm>
            <a:off x="7474775" y="4394750"/>
            <a:ext cx="4531224" cy="246325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1000"/>
                                        <p:tgtEl>
                                          <p:spTgt spid="1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 calcmode="lin" valueType="num">
                                      <p:cBhvr additive="base">
                                        <p:cTn dur="1000"/>
                                        <p:tgtEl>
                                          <p:spTgt spid="1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anim calcmode="lin" valueType="num">
                                      <p:cBhvr additive="base">
                                        <p:cTn dur="1000"/>
                                        <p:tgtEl>
                                          <p:spTgt spid="16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anim calcmode="lin" valueType="num">
                                      <p:cBhvr additive="base">
                                        <p:cTn dur="1000"/>
                                        <p:tgtEl>
                                          <p:spTgt spid="16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anim calcmode="lin" valueType="num">
                                      <p:cBhvr additive="base">
                                        <p:cTn dur="1000"/>
                                        <p:tgtEl>
                                          <p:spTgt spid="16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1470f59a61_0_3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static testing</a:t>
            </a:r>
            <a:endParaRPr/>
          </a:p>
        </p:txBody>
      </p:sp>
      <p:sp>
        <p:nvSpPr>
          <p:cNvPr id="172" name="Google Shape;172;g11470f59a61_0_357"/>
          <p:cNvSpPr txBox="1"/>
          <p:nvPr/>
        </p:nvSpPr>
        <p:spPr>
          <a:xfrm>
            <a:off x="287700" y="1556125"/>
            <a:ext cx="11624100" cy="48654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Xem xét đ</a:t>
            </a:r>
            <a:r>
              <a:rPr lang="en-US" sz="3600">
                <a:latin typeface="Quattrocento Sans"/>
                <a:ea typeface="Quattrocento Sans"/>
                <a:cs typeface="Quattrocento Sans"/>
                <a:sym typeface="Quattrocento Sans"/>
              </a:rPr>
              <a:t>ặc tả yêu cầu: yêu cầu nghiệp vụ, yêu cầu chức năng, yêu cầu bảo mật.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user stories (yêu cầu người dùng), Acceptance criteria (tiêu chí chấp nhận).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code</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tài liệu thiết kế và kiến trúc...</a:t>
            </a:r>
            <a:endParaRPr sz="2441">
              <a:solidFill>
                <a:srgbClr val="333333"/>
              </a:solidFill>
              <a:highlight>
                <a:schemeClr val="lt1"/>
              </a:highlight>
              <a:latin typeface="Quattrocento Sans"/>
              <a:ea typeface="Quattrocento Sans"/>
              <a:cs typeface="Quattrocento Sans"/>
              <a:sym typeface="Quattrocento Sans"/>
            </a:endParaRPr>
          </a:p>
        </p:txBody>
      </p:sp>
      <p:sp>
        <p:nvSpPr>
          <p:cNvPr id="173" name="Google Shape;173;g11470f59a61_0_35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công việc được kiểm tra bởi 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1000"/>
                                        <p:tgtEl>
                                          <p:spTgt spid="1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1000"/>
                                        <p:tgtEl>
                                          <p:spTgt spid="1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1000"/>
                                        <p:tgtEl>
                                          <p:spTgt spid="1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1000"/>
                                        <p:tgtEl>
                                          <p:spTgt spid="17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